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8"/>
    <p:sldId id="257" r:id="rId39"/>
    <p:sldId id="258" r:id="rId40"/>
    <p:sldId id="259" r:id="rId41"/>
    <p:sldId id="260" r:id="rId42"/>
    <p:sldId id="261" r:id="rId43"/>
    <p:sldId id="262" r:id="rId44"/>
    <p:sldId id="263" r:id="rId45"/>
    <p:sldId id="264" r:id="rId46"/>
    <p:sldId id="265" r:id="rId47"/>
    <p:sldId id="266" r:id="rId48"/>
    <p:sldId id="267" r:id="rId49"/>
    <p:sldId id="268" r:id="rId50"/>
    <p:sldId id="269" r:id="rId51"/>
    <p:sldId id="270" r:id="rId52"/>
    <p:sldId id="271" r:id="rId53"/>
    <p:sldId id="272" r:id="rId54"/>
    <p:sldId id="273" r:id="rId55"/>
    <p:sldId id="274" r:id="rId56"/>
    <p:sldId id="275" r:id="rId57"/>
    <p:sldId id="276" r:id="rId58"/>
    <p:sldId id="277" r:id="rId59"/>
    <p:sldId id="278" r:id="rId60"/>
    <p:sldId id="279" r:id="rId61"/>
    <p:sldId id="280" r:id="rId62"/>
    <p:sldId id="281" r:id="rId63"/>
    <p:sldId id="282" r:id="rId64"/>
    <p:sldId id="283" r:id="rId65"/>
    <p:sldId id="284" r:id="rId66"/>
    <p:sldId id="285" r:id="rId67"/>
    <p:sldId id="286" r:id="rId68"/>
    <p:sldId id="287" r:id="rId69"/>
    <p:sldId id="288" r:id="rId70"/>
    <p:sldId id="289" r:id="rId71"/>
    <p:sldId id="290" r:id="rId72"/>
    <p:sldId id="291" r:id="rId73"/>
    <p:sldId id="292" r:id="rId74"/>
  </p:sldIdLst>
  <p:sldSz cx="18288000" cy="10287000"/>
  <p:notesSz cx="6858000" cy="9144000"/>
  <p:embeddedFontLst>
    <p:embeddedFont>
      <p:font typeface="Glacial Indifference" charset="1" panose="00000000000000000000"/>
      <p:regular r:id="rId6"/>
    </p:embeddedFont>
    <p:embeddedFont>
      <p:font typeface="Glacial Indifference Bold" charset="1" panose="00000800000000000000"/>
      <p:regular r:id="rId7"/>
    </p:embeddedFont>
    <p:embeddedFont>
      <p:font typeface="Glacial Indifference Italics" charset="1" panose="00000000000000000000"/>
      <p:regular r:id="rId8"/>
    </p:embeddedFont>
    <p:embeddedFont>
      <p:font typeface="Glacial Indifference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Open Sans Light" charset="1" panose="020B0306030504020204"/>
      <p:regular r:id="rId14"/>
    </p:embeddedFont>
    <p:embeddedFont>
      <p:font typeface="Open Sans Light Bold" charset="1" panose="020B0806030504020204"/>
      <p:regular r:id="rId15"/>
    </p:embeddedFont>
    <p:embeddedFont>
      <p:font typeface="Open Sans Light Italics" charset="1" panose="020B0306030504020204"/>
      <p:regular r:id="rId16"/>
    </p:embeddedFont>
    <p:embeddedFont>
      <p:font typeface="Open Sans Light Bold Italics" charset="1" panose="020B0806030504020204"/>
      <p:regular r:id="rId17"/>
    </p:embeddedFont>
    <p:embeddedFont>
      <p:font typeface="Aileron" charset="1" panose="00000500000000000000"/>
      <p:regular r:id="rId18"/>
    </p:embeddedFont>
    <p:embeddedFont>
      <p:font typeface="Aileron Bold" charset="1" panose="00000800000000000000"/>
      <p:regular r:id="rId19"/>
    </p:embeddedFont>
    <p:embeddedFont>
      <p:font typeface="Aileron Italics" charset="1" panose="00000500000000000000"/>
      <p:regular r:id="rId20"/>
    </p:embeddedFont>
    <p:embeddedFont>
      <p:font typeface="Aileron Bold Italics" charset="1" panose="00000800000000000000"/>
      <p:regular r:id="rId21"/>
    </p:embeddedFont>
    <p:embeddedFont>
      <p:font typeface="Aileron Thin" charset="1" panose="00000300000000000000"/>
      <p:regular r:id="rId22"/>
    </p:embeddedFont>
    <p:embeddedFont>
      <p:font typeface="Aileron Thin Italics" charset="1" panose="00000300000000000000"/>
      <p:regular r:id="rId23"/>
    </p:embeddedFont>
    <p:embeddedFont>
      <p:font typeface="Aileron Light" charset="1" panose="00000400000000000000"/>
      <p:regular r:id="rId24"/>
    </p:embeddedFont>
    <p:embeddedFont>
      <p:font typeface="Aileron Light Italics" charset="1" panose="00000400000000000000"/>
      <p:regular r:id="rId25"/>
    </p:embeddedFont>
    <p:embeddedFont>
      <p:font typeface="Aileron Ultra-Bold" charset="1" panose="00000A00000000000000"/>
      <p:regular r:id="rId26"/>
    </p:embeddedFont>
    <p:embeddedFont>
      <p:font typeface="Aileron Ultra-Bold Italics" charset="1" panose="00000A00000000000000"/>
      <p:regular r:id="rId27"/>
    </p:embeddedFont>
    <p:embeddedFont>
      <p:font typeface="Aileron Heavy" charset="1" panose="00000A00000000000000"/>
      <p:regular r:id="rId28"/>
    </p:embeddedFont>
    <p:embeddedFont>
      <p:font typeface="Aileron Heavy Italics" charset="1" panose="00000A00000000000000"/>
      <p:regular r:id="rId29"/>
    </p:embeddedFont>
    <p:embeddedFont>
      <p:font typeface="Open Sans" charset="1" panose="020B0606030504020204"/>
      <p:regular r:id="rId30"/>
    </p:embeddedFont>
    <p:embeddedFont>
      <p:font typeface="Open Sans Bold" charset="1" panose="020B0806030504020204"/>
      <p:regular r:id="rId31"/>
    </p:embeddedFont>
    <p:embeddedFont>
      <p:font typeface="Open Sans Italics" charset="1" panose="020B0606030504020204"/>
      <p:regular r:id="rId32"/>
    </p:embeddedFont>
    <p:embeddedFont>
      <p:font typeface="Open Sans Bold Italics" charset="1" panose="020B0806030504020204"/>
      <p:regular r:id="rId33"/>
    </p:embeddedFont>
    <p:embeddedFont>
      <p:font typeface="Open Sans Light" charset="1" panose="020B0306030504020204"/>
      <p:regular r:id="rId34"/>
    </p:embeddedFont>
    <p:embeddedFont>
      <p:font typeface="Open Sans Light Italics" charset="1" panose="020B0306030504020204"/>
      <p:regular r:id="rId35"/>
    </p:embeddedFont>
    <p:embeddedFont>
      <p:font typeface="Open Sans Ultra-Bold" charset="1" panose="00000000000000000000"/>
      <p:regular r:id="rId36"/>
    </p:embeddedFont>
    <p:embeddedFont>
      <p:font typeface="Open Sans Ultra-Bold Italics" charset="1" panose="0000000000000000000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slides/slide1.xml" Type="http://schemas.openxmlformats.org/officeDocument/2006/relationships/slide"/><Relationship Id="rId39" Target="slides/slide2.xml" Type="http://schemas.openxmlformats.org/officeDocument/2006/relationships/slide"/><Relationship Id="rId4" Target="theme/theme1.xml" Type="http://schemas.openxmlformats.org/officeDocument/2006/relationships/theme"/><Relationship Id="rId40" Target="slides/slide3.xml" Type="http://schemas.openxmlformats.org/officeDocument/2006/relationships/slide"/><Relationship Id="rId41" Target="slides/slide4.xml" Type="http://schemas.openxmlformats.org/officeDocument/2006/relationships/slide"/><Relationship Id="rId42" Target="slides/slide5.xml" Type="http://schemas.openxmlformats.org/officeDocument/2006/relationships/slide"/><Relationship Id="rId43" Target="slides/slide6.xml" Type="http://schemas.openxmlformats.org/officeDocument/2006/relationships/slide"/><Relationship Id="rId44" Target="slides/slide7.xml" Type="http://schemas.openxmlformats.org/officeDocument/2006/relationships/slide"/><Relationship Id="rId45" Target="slides/slide8.xml" Type="http://schemas.openxmlformats.org/officeDocument/2006/relationships/slide"/><Relationship Id="rId46" Target="slides/slide9.xml" Type="http://schemas.openxmlformats.org/officeDocument/2006/relationships/slide"/><Relationship Id="rId47" Target="slides/slide10.xml" Type="http://schemas.openxmlformats.org/officeDocument/2006/relationships/slide"/><Relationship Id="rId48" Target="slides/slide11.xml" Type="http://schemas.openxmlformats.org/officeDocument/2006/relationships/slide"/><Relationship Id="rId49" Target="slides/slide12.xml" Type="http://schemas.openxmlformats.org/officeDocument/2006/relationships/slide"/><Relationship Id="rId5" Target="tableStyles.xml" Type="http://schemas.openxmlformats.org/officeDocument/2006/relationships/tableStyles"/><Relationship Id="rId50" Target="slides/slide13.xml" Type="http://schemas.openxmlformats.org/officeDocument/2006/relationships/slide"/><Relationship Id="rId51" Target="slides/slide14.xml" Type="http://schemas.openxmlformats.org/officeDocument/2006/relationships/slide"/><Relationship Id="rId52" Target="slides/slide15.xml" Type="http://schemas.openxmlformats.org/officeDocument/2006/relationships/slide"/><Relationship Id="rId53" Target="slides/slide16.xml" Type="http://schemas.openxmlformats.org/officeDocument/2006/relationships/slide"/><Relationship Id="rId54" Target="slides/slide17.xml" Type="http://schemas.openxmlformats.org/officeDocument/2006/relationships/slide"/><Relationship Id="rId55" Target="slides/slide18.xml" Type="http://schemas.openxmlformats.org/officeDocument/2006/relationships/slide"/><Relationship Id="rId56" Target="slides/slide19.xml" Type="http://schemas.openxmlformats.org/officeDocument/2006/relationships/slide"/><Relationship Id="rId57" Target="slides/slide20.xml" Type="http://schemas.openxmlformats.org/officeDocument/2006/relationships/slide"/><Relationship Id="rId58" Target="slides/slide21.xml" Type="http://schemas.openxmlformats.org/officeDocument/2006/relationships/slide"/><Relationship Id="rId59" Target="slides/slide22.xml" Type="http://schemas.openxmlformats.org/officeDocument/2006/relationships/slide"/><Relationship Id="rId6" Target="fonts/font6.fntdata" Type="http://schemas.openxmlformats.org/officeDocument/2006/relationships/font"/><Relationship Id="rId60" Target="slides/slide23.xml" Type="http://schemas.openxmlformats.org/officeDocument/2006/relationships/slide"/><Relationship Id="rId61" Target="slides/slide24.xml" Type="http://schemas.openxmlformats.org/officeDocument/2006/relationships/slide"/><Relationship Id="rId62" Target="slides/slide25.xml" Type="http://schemas.openxmlformats.org/officeDocument/2006/relationships/slide"/><Relationship Id="rId63" Target="slides/slide26.xml" Type="http://schemas.openxmlformats.org/officeDocument/2006/relationships/slide"/><Relationship Id="rId64" Target="slides/slide27.xml" Type="http://schemas.openxmlformats.org/officeDocument/2006/relationships/slide"/><Relationship Id="rId65" Target="slides/slide28.xml" Type="http://schemas.openxmlformats.org/officeDocument/2006/relationships/slide"/><Relationship Id="rId66" Target="slides/slide29.xml" Type="http://schemas.openxmlformats.org/officeDocument/2006/relationships/slide"/><Relationship Id="rId67" Target="slides/slide30.xml" Type="http://schemas.openxmlformats.org/officeDocument/2006/relationships/slide"/><Relationship Id="rId68" Target="slides/slide31.xml" Type="http://schemas.openxmlformats.org/officeDocument/2006/relationships/slide"/><Relationship Id="rId69" Target="slides/slide32.xml" Type="http://schemas.openxmlformats.org/officeDocument/2006/relationships/slide"/><Relationship Id="rId7" Target="fonts/font7.fntdata" Type="http://schemas.openxmlformats.org/officeDocument/2006/relationships/font"/><Relationship Id="rId70" Target="slides/slide33.xml" Type="http://schemas.openxmlformats.org/officeDocument/2006/relationships/slide"/><Relationship Id="rId71" Target="slides/slide34.xml" Type="http://schemas.openxmlformats.org/officeDocument/2006/relationships/slide"/><Relationship Id="rId72" Target="slides/slide35.xml" Type="http://schemas.openxmlformats.org/officeDocument/2006/relationships/slide"/><Relationship Id="rId73" Target="slides/slide36.xml" Type="http://schemas.openxmlformats.org/officeDocument/2006/relationships/slide"/><Relationship Id="rId74" Target="slides/slide37.xml" Type="http://schemas.openxmlformats.org/officeDocument/2006/relationships/slide"/><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 Id="rId5" Target="../media/image17.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46.png" Type="http://schemas.openxmlformats.org/officeDocument/2006/relationships/image"/><Relationship Id="rId5" Target="../media/image17.jpeg" Type="http://schemas.openxmlformats.org/officeDocument/2006/relationships/image"/><Relationship Id="rId6" Target="../media/image48.jpeg" Type="http://schemas.openxmlformats.org/officeDocument/2006/relationships/image"/><Relationship Id="rId7" Target="../media/image4.pn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46.png" Type="http://schemas.openxmlformats.org/officeDocument/2006/relationships/image"/><Relationship Id="rId5" Target="../media/image48.jpeg" Type="http://schemas.openxmlformats.org/officeDocument/2006/relationships/image"/><Relationship Id="rId6" Target="../media/image4.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49.jpeg" Type="http://schemas.openxmlformats.org/officeDocument/2006/relationships/image"/><Relationship Id="rId5" Target="../media/image50.png" Type="http://schemas.openxmlformats.org/officeDocument/2006/relationships/image"/><Relationship Id="rId6" Target="../media/image4.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51.jpeg" Type="http://schemas.openxmlformats.org/officeDocument/2006/relationships/image"/><Relationship Id="rId5" Target="../media/image47.png" Type="http://schemas.openxmlformats.org/officeDocument/2006/relationships/image"/><Relationship Id="rId6" Target="../media/image8.jpeg" Type="http://schemas.openxmlformats.org/officeDocument/2006/relationships/image"/><Relationship Id="rId7" Target="../media/image22.jpeg" Type="http://schemas.openxmlformats.org/officeDocument/2006/relationships/image"/><Relationship Id="rId8" Target="../media/image4.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 Id="rId5" Target="../media/image53.jpeg" Type="http://schemas.openxmlformats.org/officeDocument/2006/relationships/image"/><Relationship Id="rId6" Target="../media/image51.jpeg" Type="http://schemas.openxmlformats.org/officeDocument/2006/relationships/image"/><Relationship Id="rId7" Target="../media/image37.jpeg" Type="http://schemas.openxmlformats.org/officeDocument/2006/relationships/image"/><Relationship Id="rId8" Target="../media/image54.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 Id="rId6" Target="../media/image4.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49.jpeg" Type="http://schemas.openxmlformats.org/officeDocument/2006/relationships/image"/><Relationship Id="rId5" Target="../media/image50.png" Type="http://schemas.openxmlformats.org/officeDocument/2006/relationships/image"/><Relationship Id="rId6" Target="../media/image55.png" Type="http://schemas.openxmlformats.org/officeDocument/2006/relationships/image"/><Relationship Id="rId7" Target="../media/image4.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6.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4.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 Id="rId3" Target="../media/image59.png" Type="http://schemas.openxmlformats.org/officeDocument/2006/relationships/image"/><Relationship Id="rId4" Target="../media/image60.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4.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61.jpeg" Type="http://schemas.openxmlformats.org/officeDocument/2006/relationships/image"/><Relationship Id="rId5" Target="../media/image62.jpeg" Type="http://schemas.openxmlformats.org/officeDocument/2006/relationships/image"/><Relationship Id="rId6" Target="../media/image63.jpeg" Type="http://schemas.openxmlformats.org/officeDocument/2006/relationships/image"/><Relationship Id="rId7" Target="../media/image4.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9.jpeg" Type="http://schemas.openxmlformats.org/officeDocument/2006/relationships/image"/><Relationship Id="rId5" Target="../media/image4.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56.jpeg" Type="http://schemas.openxmlformats.org/officeDocument/2006/relationships/image"/><Relationship Id="rId5" Target="../media/image62.jpeg" Type="http://schemas.openxmlformats.org/officeDocument/2006/relationships/image"/><Relationship Id="rId6" Target="../media/image4.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64.jpeg" Type="http://schemas.openxmlformats.org/officeDocument/2006/relationships/image"/><Relationship Id="rId5" Target="../media/image65.jpeg" Type="http://schemas.openxmlformats.org/officeDocument/2006/relationships/image"/><Relationship Id="rId6" Target="../media/image4.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66.jpeg" Type="http://schemas.openxmlformats.org/officeDocument/2006/relationships/image"/><Relationship Id="rId5" Target="../media/image67.jpeg" Type="http://schemas.openxmlformats.org/officeDocument/2006/relationships/image"/><Relationship Id="rId6" Target="../media/image4.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68.png" Type="http://schemas.openxmlformats.org/officeDocument/2006/relationships/image"/><Relationship Id="rId5" Target="../media/image69.jpeg" Type="http://schemas.openxmlformats.org/officeDocument/2006/relationships/image"/><Relationship Id="rId6" Target="../media/image4.pn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0.jpeg" Type="http://schemas.openxmlformats.org/officeDocument/2006/relationships/image"/><Relationship Id="rId5" Target="../media/image4.png" Type="http://schemas.openxmlformats.org/officeDocument/2006/relationships/image"/><Relationship Id="rId6" Target="../media/image56.jpe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6.png" Type="http://schemas.openxmlformats.org/officeDocument/2006/relationships/image"/><Relationship Id="rId11" Target="../media/image77.png" Type="http://schemas.openxmlformats.org/officeDocument/2006/relationships/image"/><Relationship Id="rId12" Target="../media/image78.svg" Type="http://schemas.openxmlformats.org/officeDocument/2006/relationships/image"/><Relationship Id="rId13" Target="../media/image79.pn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4.png" Type="http://schemas.openxmlformats.org/officeDocument/2006/relationships/image"/><Relationship Id="rId5" Target="../media/image71.png" Type="http://schemas.openxmlformats.org/officeDocument/2006/relationships/image"/><Relationship Id="rId6" Target="../media/image72.png" Type="http://schemas.openxmlformats.org/officeDocument/2006/relationships/image"/><Relationship Id="rId7" Target="../media/image73.jpeg" Type="http://schemas.openxmlformats.org/officeDocument/2006/relationships/image"/><Relationship Id="rId8" Target="../media/image74.png" Type="http://schemas.openxmlformats.org/officeDocument/2006/relationships/image"/><Relationship Id="rId9" Target="../media/image75.pn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6.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80.png" Type="http://schemas.openxmlformats.org/officeDocument/2006/relationships/image"/><Relationship Id="rId6" Target="../media/image81.svg" Type="http://schemas.openxmlformats.org/officeDocument/2006/relationships/image"/><Relationship Id="rId7" Target="../media/image82.png" Type="http://schemas.openxmlformats.org/officeDocument/2006/relationships/image"/><Relationship Id="rId8" Target="../media/image83.svg" Type="http://schemas.openxmlformats.org/officeDocument/2006/relationships/image"/><Relationship Id="rId9" Target="../media/image4.pn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4.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4.png" Type="http://schemas.openxmlformats.org/officeDocument/2006/relationships/image"/><Relationship Id="rId7" Target="../media/image14.jpeg" Type="http://schemas.openxmlformats.org/officeDocument/2006/relationships/image"/><Relationship Id="rId8" Target="../media/image1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6.png" Type="http://schemas.openxmlformats.org/officeDocument/2006/relationships/image"/><Relationship Id="rId5" Target="../media/image17.jpe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2.jpeg" Type="http://schemas.openxmlformats.org/officeDocument/2006/relationships/image"/><Relationship Id="rId5" Target="../media/image4.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png" Type="http://schemas.openxmlformats.org/officeDocument/2006/relationships/image"/><Relationship Id="rId11" Target="../media/image31.png" Type="http://schemas.openxmlformats.org/officeDocument/2006/relationships/image"/><Relationship Id="rId12" Target="../media/image32.svg" Type="http://schemas.openxmlformats.org/officeDocument/2006/relationships/image"/><Relationship Id="rId13" Target="../media/image33.png" Type="http://schemas.openxmlformats.org/officeDocument/2006/relationships/image"/><Relationship Id="rId14" Target="../media/image34.sv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37.jpeg" Type="http://schemas.openxmlformats.org/officeDocument/2006/relationships/image"/><Relationship Id="rId5" Target="../media/image38.jpeg" Type="http://schemas.openxmlformats.org/officeDocument/2006/relationships/image"/><Relationship Id="rId6" Target="../media/image39.jpeg" Type="http://schemas.openxmlformats.org/officeDocument/2006/relationships/image"/><Relationship Id="rId7" Target="../media/image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3.jpeg" Type="http://schemas.openxmlformats.org/officeDocument/2006/relationships/image"/><Relationship Id="rId2" Target="../media/image40.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 Id="rId5" Target="../media/image33.png" Type="http://schemas.openxmlformats.org/officeDocument/2006/relationships/image"/><Relationship Id="rId6" Target="../media/image34.svg" Type="http://schemas.openxmlformats.org/officeDocument/2006/relationships/image"/><Relationship Id="rId7" Target="../media/image39.jpeg" Type="http://schemas.openxmlformats.org/officeDocument/2006/relationships/image"/><Relationship Id="rId8" Target="../media/image41.png" Type="http://schemas.openxmlformats.org/officeDocument/2006/relationships/image"/><Relationship Id="rId9" Target="../media/image4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2500" r="0" b="12500"/>
          <a:stretch>
            <a:fillRect/>
          </a:stretch>
        </p:blipFill>
        <p:spPr>
          <a:xfrm flipH="false" flipV="false">
            <a:off x="0" y="0"/>
            <a:ext cx="18288000" cy="10287000"/>
          </a:xfrm>
          <a:prstGeom prst="rect">
            <a:avLst/>
          </a:prstGeom>
        </p:spPr>
      </p:pic>
      <p:sp>
        <p:nvSpPr>
          <p:cNvPr name="Freeform 3" id="3"/>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4204782" y="3338354"/>
            <a:ext cx="9878436" cy="2076450"/>
          </a:xfrm>
          <a:prstGeom prst="rect">
            <a:avLst/>
          </a:prstGeom>
        </p:spPr>
        <p:txBody>
          <a:bodyPr anchor="t" rtlCol="false" tIns="0" lIns="0" bIns="0" rIns="0">
            <a:spAutoFit/>
          </a:bodyPr>
          <a:lstStyle/>
          <a:p>
            <a:pPr algn="ctr">
              <a:lnSpc>
                <a:spcPts val="16800"/>
              </a:lnSpc>
            </a:pPr>
            <a:r>
              <a:rPr lang="en-US" sz="12000">
                <a:solidFill>
                  <a:srgbClr val="FFFFFF"/>
                </a:solidFill>
                <a:latin typeface="Glacial Indifference Bold"/>
              </a:rPr>
              <a:t>TANZANIA</a:t>
            </a:r>
          </a:p>
        </p:txBody>
      </p:sp>
      <p:sp>
        <p:nvSpPr>
          <p:cNvPr name="TextBox 5" id="5"/>
          <p:cNvSpPr txBox="true"/>
          <p:nvPr/>
        </p:nvSpPr>
        <p:spPr>
          <a:xfrm rot="0">
            <a:off x="4204782" y="5414804"/>
            <a:ext cx="9878436" cy="482936"/>
          </a:xfrm>
          <a:prstGeom prst="rect">
            <a:avLst/>
          </a:prstGeom>
        </p:spPr>
        <p:txBody>
          <a:bodyPr anchor="t" rtlCol="false" tIns="0" lIns="0" bIns="0" rIns="0">
            <a:spAutoFit/>
          </a:bodyPr>
          <a:lstStyle/>
          <a:p>
            <a:pPr algn="ctr">
              <a:lnSpc>
                <a:spcPts val="3831"/>
              </a:lnSpc>
            </a:pPr>
            <a:r>
              <a:rPr lang="en-US" sz="2736">
                <a:solidFill>
                  <a:srgbClr val="FFFFFF"/>
                </a:solidFill>
                <a:latin typeface="Glacial Indifference Bold"/>
              </a:rPr>
              <a:t>HELP US </a:t>
            </a:r>
            <a:r>
              <a:rPr lang="en-US" sz="2736">
                <a:solidFill>
                  <a:srgbClr val="FFFFFF"/>
                </a:solidFill>
                <a:latin typeface="Glacial Indifference Bold"/>
              </a:rPr>
              <a:t>TO MAKE THE WORLD HEALTHY</a:t>
            </a:r>
          </a:p>
        </p:txBody>
      </p:sp>
      <p:sp>
        <p:nvSpPr>
          <p:cNvPr name="TextBox 6" id="6"/>
          <p:cNvSpPr txBox="true"/>
          <p:nvPr/>
        </p:nvSpPr>
        <p:spPr>
          <a:xfrm rot="0">
            <a:off x="5162255" y="6027896"/>
            <a:ext cx="7963491" cy="1125855"/>
          </a:xfrm>
          <a:prstGeom prst="rect">
            <a:avLst/>
          </a:prstGeom>
        </p:spPr>
        <p:txBody>
          <a:bodyPr anchor="t" rtlCol="false" tIns="0" lIns="0" bIns="0" rIns="0">
            <a:spAutoFit/>
          </a:bodyPr>
          <a:lstStyle/>
          <a:p>
            <a:pPr algn="ctr">
              <a:lnSpc>
                <a:spcPts val="3045"/>
              </a:lnSpc>
            </a:pPr>
            <a:r>
              <a:rPr lang="en-US" sz="2175">
                <a:solidFill>
                  <a:srgbClr val="FFFFFF"/>
                </a:solidFill>
                <a:latin typeface="Open Sans Light"/>
              </a:rPr>
              <a:t>Wir setzen uns für benachteiligte Menschen in Tansania ein, indem wir ihnen Zugang zu den Ressourcen verschaffen, die sie für ein Leben in Würde und mit Chancen benötigen.</a:t>
            </a:r>
          </a:p>
        </p:txBody>
      </p:sp>
      <p:sp>
        <p:nvSpPr>
          <p:cNvPr name="TextBox 7" id="7"/>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FFFFFF"/>
                </a:solidFill>
                <a:latin typeface="Glacial Indifference Bold"/>
              </a:rPr>
              <a:t>THE-WORLD-NEEDS-YOU.COM</a:t>
            </a:r>
          </a:p>
        </p:txBody>
      </p:sp>
      <p:sp>
        <p:nvSpPr>
          <p:cNvPr name="Freeform 8" id="8"/>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5"/>
            <a:stretch>
              <a:fillRect l="0" t="-71378" r="0" b="-69442"/>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626251" y="1413641"/>
            <a:ext cx="3690588" cy="3690588"/>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25000" t="0" r="-25000" b="0"/>
              </a:stretch>
            </a:blipFill>
          </p:spPr>
        </p:sp>
      </p:grpSp>
      <p:sp>
        <p:nvSpPr>
          <p:cNvPr name="Freeform 4" id="4"/>
          <p:cNvSpPr/>
          <p:nvPr/>
        </p:nvSpPr>
        <p:spPr>
          <a:xfrm flipH="false" flipV="false" rot="0">
            <a:off x="2679473" y="2081614"/>
            <a:ext cx="1284469" cy="176614"/>
          </a:xfrm>
          <a:custGeom>
            <a:avLst/>
            <a:gdLst/>
            <a:ahLst/>
            <a:cxnLst/>
            <a:rect r="r" b="b" t="t" l="l"/>
            <a:pathLst>
              <a:path h="176614" w="1284469">
                <a:moveTo>
                  <a:pt x="0" y="0"/>
                </a:moveTo>
                <a:lnTo>
                  <a:pt x="1284469" y="0"/>
                </a:lnTo>
                <a:lnTo>
                  <a:pt x="1284469" y="176615"/>
                </a:lnTo>
                <a:lnTo>
                  <a:pt x="0" y="1766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357207" y="1028700"/>
            <a:ext cx="9528338" cy="1057275"/>
          </a:xfrm>
          <a:prstGeom prst="rect">
            <a:avLst/>
          </a:prstGeom>
        </p:spPr>
        <p:txBody>
          <a:bodyPr anchor="t" rtlCol="false" tIns="0" lIns="0" bIns="0" rIns="0">
            <a:spAutoFit/>
          </a:bodyPr>
          <a:lstStyle/>
          <a:p>
            <a:pPr>
              <a:lnSpc>
                <a:spcPts val="8399"/>
              </a:lnSpc>
            </a:pPr>
            <a:r>
              <a:rPr lang="en-US" sz="6999">
                <a:solidFill>
                  <a:srgbClr val="572B17"/>
                </a:solidFill>
                <a:latin typeface="Glacial Indifference Bold"/>
              </a:rPr>
              <a:t>HERAUSFORDERUNGEN</a:t>
            </a:r>
          </a:p>
        </p:txBody>
      </p:sp>
      <p:sp>
        <p:nvSpPr>
          <p:cNvPr name="TextBox 6" id="6"/>
          <p:cNvSpPr txBox="true"/>
          <p:nvPr/>
        </p:nvSpPr>
        <p:spPr>
          <a:xfrm rot="0">
            <a:off x="2679473" y="2401104"/>
            <a:ext cx="4812214"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WASSERKNAPPHEIT</a:t>
            </a:r>
          </a:p>
        </p:txBody>
      </p:sp>
      <p:sp>
        <p:nvSpPr>
          <p:cNvPr name="TextBox 7" id="7"/>
          <p:cNvSpPr txBox="true"/>
          <p:nvPr/>
        </p:nvSpPr>
        <p:spPr>
          <a:xfrm rot="0">
            <a:off x="2679473" y="2992854"/>
            <a:ext cx="9278655" cy="211137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Seit 2010 werden mit deutscher Unterstützung alle Wasserstellen erfasst und ihr Zustand dokumentiert. Eine vorläufige Auswertung ergab, dass von 74.331 Wasserprojekten nur 40.444 funktionsfähig sind. Im laufenden Haushaltsjahr sollen 5.386 Projekte instand gesetzt werden. Ein Statistiker des Wasserministeriums nannte als wichtige Ursachen für die weit verbreitete Nichtfunktionstüchtigkeit von Wasserprojekten:</a:t>
            </a:r>
          </a:p>
        </p:txBody>
      </p:sp>
      <p:sp>
        <p:nvSpPr>
          <p:cNvPr name="TextBox 8" id="8"/>
          <p:cNvSpPr txBox="true"/>
          <p:nvPr/>
        </p:nvSpPr>
        <p:spPr>
          <a:xfrm rot="0">
            <a:off x="1028700" y="9788348"/>
            <a:ext cx="16230600" cy="165100"/>
          </a:xfrm>
          <a:prstGeom prst="rect">
            <a:avLst/>
          </a:prstGeom>
        </p:spPr>
        <p:txBody>
          <a:bodyPr anchor="t" rtlCol="false" tIns="0" lIns="0" bIns="0" rIns="0">
            <a:spAutoFit/>
          </a:bodyPr>
          <a:lstStyle/>
          <a:p>
            <a:pPr algn="ctr">
              <a:lnSpc>
                <a:spcPts val="1399"/>
              </a:lnSpc>
              <a:spcBef>
                <a:spcPct val="0"/>
              </a:spcBef>
            </a:pPr>
            <a:r>
              <a:rPr lang="en-US" sz="999">
                <a:solidFill>
                  <a:srgbClr val="000000"/>
                </a:solidFill>
                <a:latin typeface="Glacial Indifference Bold"/>
              </a:rPr>
              <a:t>HTTPS://WWW.TANSANIA-INFORMATION.DE/INDEX.PHP?TITLE=SCHWERPUNKTTHEMA:_WASSER_-_02/2015</a:t>
            </a:r>
          </a:p>
        </p:txBody>
      </p:sp>
      <p:sp>
        <p:nvSpPr>
          <p:cNvPr name="TextBox 9" id="9"/>
          <p:cNvSpPr txBox="true"/>
          <p:nvPr/>
        </p:nvSpPr>
        <p:spPr>
          <a:xfrm rot="0">
            <a:off x="2512392" y="5437604"/>
            <a:ext cx="6840458" cy="3873500"/>
          </a:xfrm>
          <a:prstGeom prst="rect">
            <a:avLst/>
          </a:prstGeom>
        </p:spPr>
        <p:txBody>
          <a:bodyPr anchor="t" rtlCol="false" tIns="0" lIns="0" bIns="0" rIns="0">
            <a:spAutoFit/>
          </a:bodyPr>
          <a:lstStyle/>
          <a:p>
            <a:pPr marL="431801" indent="-215900" lvl="1">
              <a:lnSpc>
                <a:spcPts val="2800"/>
              </a:lnSpc>
              <a:buFont typeface="Arial"/>
              <a:buChar char="•"/>
            </a:pPr>
            <a:r>
              <a:rPr lang="en-US" sz="2000">
                <a:solidFill>
                  <a:srgbClr val="3D1B10"/>
                </a:solidFill>
                <a:latin typeface="Open Sans Light"/>
              </a:rPr>
              <a:t>Installationsarbeiten werden schlampig ausgeführt</a:t>
            </a:r>
          </a:p>
          <a:p>
            <a:pPr marL="431801" indent="-215900" lvl="1">
              <a:lnSpc>
                <a:spcPts val="2800"/>
              </a:lnSpc>
              <a:buFont typeface="Arial"/>
              <a:buChar char="•"/>
            </a:pPr>
            <a:r>
              <a:rPr lang="en-US" sz="2000">
                <a:solidFill>
                  <a:srgbClr val="3D1B10"/>
                </a:solidFill>
                <a:latin typeface="Open Sans Light"/>
              </a:rPr>
              <a:t>Vernachlässigung der Wartung durch die Verantwortlichen / inkompetente Wartung</a:t>
            </a:r>
          </a:p>
          <a:p>
            <a:pPr marL="431801" indent="-215900" lvl="1">
              <a:lnSpc>
                <a:spcPts val="2800"/>
              </a:lnSpc>
              <a:buFont typeface="Arial"/>
              <a:buChar char="•"/>
            </a:pPr>
            <a:r>
              <a:rPr lang="en-US" sz="2000">
                <a:solidFill>
                  <a:srgbClr val="3D1B10"/>
                </a:solidFill>
                <a:latin typeface="Open Sans Light"/>
              </a:rPr>
              <a:t>Inkompetente Vorgesetzte auf allen Ebenen</a:t>
            </a:r>
          </a:p>
          <a:p>
            <a:pPr marL="431801" indent="-215900" lvl="1">
              <a:lnSpc>
                <a:spcPts val="2800"/>
              </a:lnSpc>
              <a:buFont typeface="Arial"/>
              <a:buChar char="•"/>
            </a:pPr>
            <a:r>
              <a:rPr lang="en-US" sz="2000">
                <a:solidFill>
                  <a:srgbClr val="3D1B10"/>
                </a:solidFill>
                <a:latin typeface="Open Sans Light"/>
              </a:rPr>
              <a:t>Kleine Schäden führen zum Ausfall einer ganzen Anlage</a:t>
            </a:r>
          </a:p>
          <a:p>
            <a:pPr marL="431801" indent="-215900" lvl="1">
              <a:lnSpc>
                <a:spcPts val="2800"/>
              </a:lnSpc>
              <a:buFont typeface="Arial"/>
              <a:buChar char="•"/>
            </a:pPr>
            <a:r>
              <a:rPr lang="en-US" sz="2000">
                <a:solidFill>
                  <a:srgbClr val="3D1B10"/>
                </a:solidFill>
                <a:latin typeface="Open Sans Light"/>
              </a:rPr>
              <a:t>Stromausfälle legen Pumpen lahm; Spannungsschwankungen beschädigen Pumpen</a:t>
            </a:r>
          </a:p>
          <a:p>
            <a:pPr marL="431801" indent="-215900" lvl="1">
              <a:lnSpc>
                <a:spcPts val="2800"/>
              </a:lnSpc>
              <a:buFont typeface="Arial"/>
              <a:buChar char="•"/>
            </a:pPr>
            <a:r>
              <a:rPr lang="en-US" sz="2000">
                <a:solidFill>
                  <a:srgbClr val="3D1B10"/>
                </a:solidFill>
                <a:latin typeface="Open Sans Light"/>
              </a:rPr>
              <a:t>Teile der Anlage werden gestohlen</a:t>
            </a:r>
          </a:p>
          <a:p>
            <a:pPr marL="431801" indent="-215900" lvl="1">
              <a:lnSpc>
                <a:spcPts val="2800"/>
              </a:lnSpc>
              <a:buFont typeface="Arial"/>
              <a:buChar char="•"/>
            </a:pPr>
            <a:r>
              <a:rPr lang="en-US" sz="2000">
                <a:solidFill>
                  <a:srgbClr val="3D1B10"/>
                </a:solidFill>
                <a:latin typeface="Open Sans Light"/>
              </a:rPr>
              <a:t>Abwasserrohre werden gestohlen und als Schrott verkauft</a:t>
            </a:r>
          </a:p>
          <a:p>
            <a:pPr marL="431801" indent="-215900" lvl="1">
              <a:lnSpc>
                <a:spcPts val="2800"/>
              </a:lnSpc>
              <a:buFont typeface="Arial"/>
              <a:buChar char="•"/>
            </a:pPr>
            <a:r>
              <a:rPr lang="en-US" sz="2000">
                <a:solidFill>
                  <a:srgbClr val="3D1B10"/>
                </a:solidFill>
                <a:latin typeface="Open Sans Light"/>
              </a:rPr>
              <a:t>Die Verbraucher zahlen keine Beiträge</a:t>
            </a:r>
          </a:p>
        </p:txBody>
      </p:sp>
      <p:sp>
        <p:nvSpPr>
          <p:cNvPr name="TextBox 10" id="10"/>
          <p:cNvSpPr txBox="true"/>
          <p:nvPr/>
        </p:nvSpPr>
        <p:spPr>
          <a:xfrm rot="0">
            <a:off x="9545636" y="5437604"/>
            <a:ext cx="6771203" cy="3168650"/>
          </a:xfrm>
          <a:prstGeom prst="rect">
            <a:avLst/>
          </a:prstGeom>
        </p:spPr>
        <p:txBody>
          <a:bodyPr anchor="t" rtlCol="false" tIns="0" lIns="0" bIns="0" rIns="0">
            <a:spAutoFit/>
          </a:bodyPr>
          <a:lstStyle/>
          <a:p>
            <a:pPr marL="431801" indent="-215900" lvl="1">
              <a:lnSpc>
                <a:spcPts val="2800"/>
              </a:lnSpc>
              <a:buFont typeface="Arial"/>
              <a:buChar char="•"/>
            </a:pPr>
            <a:r>
              <a:rPr lang="en-US" sz="2000">
                <a:solidFill>
                  <a:srgbClr val="3D1B10"/>
                </a:solidFill>
                <a:latin typeface="Open Sans Light"/>
              </a:rPr>
              <a:t>Gezahlte Beiträge werden veruntreut oder veruntreut</a:t>
            </a:r>
          </a:p>
          <a:p>
            <a:pPr marL="431801" indent="-215900" lvl="1">
              <a:lnSpc>
                <a:spcPts val="2800"/>
              </a:lnSpc>
              <a:buFont typeface="Arial"/>
              <a:buChar char="•"/>
            </a:pPr>
            <a:r>
              <a:rPr lang="en-US" sz="2000">
                <a:solidFill>
                  <a:srgbClr val="3D1B10"/>
                </a:solidFill>
                <a:latin typeface="Open Sans Light"/>
              </a:rPr>
              <a:t>Durch illegale Anschlüsse und manipulierte Wasserzähler wird unentgeltlich Wasser entnommen</a:t>
            </a:r>
          </a:p>
          <a:p>
            <a:pPr marL="431801" indent="-215900" lvl="1">
              <a:lnSpc>
                <a:spcPts val="2800"/>
              </a:lnSpc>
              <a:buFont typeface="Arial"/>
              <a:buChar char="•"/>
            </a:pPr>
            <a:r>
              <a:rPr lang="en-US" sz="2000">
                <a:solidFill>
                  <a:srgbClr val="3D1B10"/>
                </a:solidFill>
                <a:latin typeface="Open Sans Light"/>
              </a:rPr>
              <a:t>Wasser wird gegen Bestechungsgelder geliefert</a:t>
            </a:r>
          </a:p>
          <a:p>
            <a:pPr marL="431801" indent="-215900" lvl="1">
              <a:lnSpc>
                <a:spcPts val="2800"/>
              </a:lnSpc>
              <a:buFont typeface="Arial"/>
              <a:buChar char="•"/>
            </a:pPr>
            <a:r>
              <a:rPr lang="en-US" sz="2000">
                <a:solidFill>
                  <a:srgbClr val="3D1B10"/>
                </a:solidFill>
                <a:latin typeface="Open Sans Light"/>
              </a:rPr>
              <a:t>Vandalismus beschädigt die Anlagen / Verbraucher fühlen sich nicht verantwortlich für die Anlagen</a:t>
            </a:r>
          </a:p>
          <a:p>
            <a:pPr marL="431801" indent="-215900" lvl="1">
              <a:lnSpc>
                <a:spcPts val="2800"/>
              </a:lnSpc>
              <a:buFont typeface="Arial"/>
              <a:buChar char="•"/>
            </a:pPr>
            <a:r>
              <a:rPr lang="en-US" sz="2000">
                <a:solidFill>
                  <a:srgbClr val="3D1B10"/>
                </a:solidFill>
                <a:latin typeface="Open Sans Light"/>
              </a:rPr>
              <a:t>Landwirtschaftliche Aktivitäten und Klimawandel gefährden das Grundwasser</a:t>
            </a:r>
          </a:p>
          <a:p>
            <a:pPr marL="431801" indent="-215900" lvl="1">
              <a:lnSpc>
                <a:spcPts val="2800"/>
              </a:lnSpc>
              <a:buFont typeface="Arial"/>
              <a:buChar char="•"/>
            </a:pPr>
            <a:r>
              <a:rPr lang="en-US" sz="2000">
                <a:solidFill>
                  <a:srgbClr val="3D1B10"/>
                </a:solidFill>
                <a:latin typeface="Open Sans Light"/>
              </a:rPr>
              <a:t>Wälder werden in Wasserschutzgebieten gerodet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730677" y="1557338"/>
            <a:ext cx="3586163" cy="3586163"/>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25000" t="0" r="-25000" b="0"/>
              </a:stretch>
            </a:blipFill>
          </p:spPr>
        </p:sp>
      </p:grpSp>
      <p:sp>
        <p:nvSpPr>
          <p:cNvPr name="Freeform 4" id="4"/>
          <p:cNvSpPr/>
          <p:nvPr/>
        </p:nvSpPr>
        <p:spPr>
          <a:xfrm flipH="false" flipV="false" rot="0">
            <a:off x="2679473" y="2081614"/>
            <a:ext cx="1284469" cy="176614"/>
          </a:xfrm>
          <a:custGeom>
            <a:avLst/>
            <a:gdLst/>
            <a:ahLst/>
            <a:cxnLst/>
            <a:rect r="r" b="b" t="t" l="l"/>
            <a:pathLst>
              <a:path h="176614" w="1284469">
                <a:moveTo>
                  <a:pt x="0" y="0"/>
                </a:moveTo>
                <a:lnTo>
                  <a:pt x="1284469" y="0"/>
                </a:lnTo>
                <a:lnTo>
                  <a:pt x="1284469" y="176615"/>
                </a:lnTo>
                <a:lnTo>
                  <a:pt x="0" y="1766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357207" y="1028700"/>
            <a:ext cx="9528338" cy="1057275"/>
          </a:xfrm>
          <a:prstGeom prst="rect">
            <a:avLst/>
          </a:prstGeom>
        </p:spPr>
        <p:txBody>
          <a:bodyPr anchor="t" rtlCol="false" tIns="0" lIns="0" bIns="0" rIns="0">
            <a:spAutoFit/>
          </a:bodyPr>
          <a:lstStyle/>
          <a:p>
            <a:pPr>
              <a:lnSpc>
                <a:spcPts val="8399"/>
              </a:lnSpc>
            </a:pPr>
            <a:r>
              <a:rPr lang="en-US" sz="6999">
                <a:solidFill>
                  <a:srgbClr val="572B17"/>
                </a:solidFill>
                <a:latin typeface="Glacial Indifference Bold"/>
              </a:rPr>
              <a:t>HERAUSFORDERUNGEN</a:t>
            </a:r>
          </a:p>
        </p:txBody>
      </p:sp>
      <p:sp>
        <p:nvSpPr>
          <p:cNvPr name="TextBox 6" id="6"/>
          <p:cNvSpPr txBox="true"/>
          <p:nvPr/>
        </p:nvSpPr>
        <p:spPr>
          <a:xfrm rot="0">
            <a:off x="2679473" y="2401104"/>
            <a:ext cx="6650102"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DIEBSTAHL UND KORRUPTION</a:t>
            </a:r>
          </a:p>
        </p:txBody>
      </p:sp>
      <p:sp>
        <p:nvSpPr>
          <p:cNvPr name="TextBox 7" id="7"/>
          <p:cNvSpPr txBox="true"/>
          <p:nvPr/>
        </p:nvSpPr>
        <p:spPr>
          <a:xfrm rot="0">
            <a:off x="2679473" y="2992854"/>
            <a:ext cx="9278655" cy="1054100"/>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Die Menschen glauben der Regierung nicht. Es wurden Gelder veruntreut. Deshalb stehlen die meisten Menschen Wasser aus den Leitungen, weil es sonst nie ankommen würde, denn die Industrie erhält dieses Wasser.</a:t>
            </a:r>
          </a:p>
        </p:txBody>
      </p:sp>
      <p:sp>
        <p:nvSpPr>
          <p:cNvPr name="TextBox 8" id="8"/>
          <p:cNvSpPr txBox="true"/>
          <p:nvPr/>
        </p:nvSpPr>
        <p:spPr>
          <a:xfrm rot="0">
            <a:off x="1028700" y="9788348"/>
            <a:ext cx="16230600" cy="165100"/>
          </a:xfrm>
          <a:prstGeom prst="rect">
            <a:avLst/>
          </a:prstGeom>
        </p:spPr>
        <p:txBody>
          <a:bodyPr anchor="t" rtlCol="false" tIns="0" lIns="0" bIns="0" rIns="0">
            <a:spAutoFit/>
          </a:bodyPr>
          <a:lstStyle/>
          <a:p>
            <a:pPr algn="ctr">
              <a:lnSpc>
                <a:spcPts val="1399"/>
              </a:lnSpc>
              <a:spcBef>
                <a:spcPct val="0"/>
              </a:spcBef>
            </a:pPr>
            <a:r>
              <a:rPr lang="en-US" sz="999">
                <a:solidFill>
                  <a:srgbClr val="000000"/>
                </a:solidFill>
                <a:latin typeface="Glacial Indifference Bold"/>
              </a:rPr>
              <a:t>HTTPS://WWW.TANSANIA-INFORMATION.DE/INDEX.PHP?TITLE=SCHWERPUNKTTHEMA:_WASSER_-_02/2015</a:t>
            </a:r>
          </a:p>
        </p:txBody>
      </p:sp>
      <p:sp>
        <p:nvSpPr>
          <p:cNvPr name="TextBox 9" id="9"/>
          <p:cNvSpPr txBox="true"/>
          <p:nvPr/>
        </p:nvSpPr>
        <p:spPr>
          <a:xfrm rot="0">
            <a:off x="2679473" y="4380329"/>
            <a:ext cx="6134036" cy="3168650"/>
          </a:xfrm>
          <a:prstGeom prst="rect">
            <a:avLst/>
          </a:prstGeom>
        </p:spPr>
        <p:txBody>
          <a:bodyPr anchor="t" rtlCol="false" tIns="0" lIns="0" bIns="0" rIns="0">
            <a:spAutoFit/>
          </a:bodyPr>
          <a:lstStyle/>
          <a:p>
            <a:pPr marL="431801" indent="-215900" lvl="1">
              <a:lnSpc>
                <a:spcPts val="2800"/>
              </a:lnSpc>
              <a:buFont typeface="Arial"/>
              <a:buChar char="•"/>
            </a:pPr>
            <a:r>
              <a:rPr lang="en-US" sz="2000">
                <a:solidFill>
                  <a:srgbClr val="3D1B10"/>
                </a:solidFill>
                <a:latin typeface="Open Sans Light"/>
              </a:rPr>
              <a:t>Zementblockfabrik wurde 10 Jahre lang mit illegal angezapftem Wasser betrieben</a:t>
            </a:r>
          </a:p>
          <a:p>
            <a:pPr marL="431801" indent="-215900" lvl="1">
              <a:lnSpc>
                <a:spcPts val="2800"/>
              </a:lnSpc>
              <a:buFont typeface="Arial"/>
              <a:buChar char="•"/>
            </a:pPr>
            <a:r>
              <a:rPr lang="en-US" sz="2000">
                <a:solidFill>
                  <a:srgbClr val="3D1B10"/>
                </a:solidFill>
                <a:latin typeface="Open Sans Light"/>
              </a:rPr>
              <a:t>Chadema-Abgeordnete erklärten im Parlament, dass 80 % der von der Weltbank zwischen 2007 und 2010 finanzierten Brunnen kein Wasser lieferten.</a:t>
            </a:r>
          </a:p>
          <a:p>
            <a:pPr marL="431801" indent="-215900" lvl="1">
              <a:lnSpc>
                <a:spcPts val="2800"/>
              </a:lnSpc>
              <a:buFont typeface="Arial"/>
              <a:buChar char="•"/>
            </a:pPr>
            <a:r>
              <a:rPr lang="en-US" sz="2000">
                <a:solidFill>
                  <a:srgbClr val="3D1B10"/>
                </a:solidFill>
                <a:latin typeface="Open Sans Light"/>
              </a:rPr>
              <a:t>In Dar-Res-Salaam gehen 57,4 % des Leitungswassers durch Lecks (etwa 22 %) und Diebstahl (etwa 35 %) verloren.</a:t>
            </a:r>
          </a:p>
        </p:txBody>
      </p:sp>
      <p:sp>
        <p:nvSpPr>
          <p:cNvPr name="TextBox 10" id="10"/>
          <p:cNvSpPr txBox="true"/>
          <p:nvPr/>
        </p:nvSpPr>
        <p:spPr>
          <a:xfrm rot="0">
            <a:off x="11504625" y="6548854"/>
            <a:ext cx="4812214" cy="523875"/>
          </a:xfrm>
          <a:prstGeom prst="rect">
            <a:avLst/>
          </a:prstGeom>
        </p:spPr>
        <p:txBody>
          <a:bodyPr anchor="t" rtlCol="false" tIns="0" lIns="0" bIns="0" rIns="0">
            <a:spAutoFit/>
          </a:bodyPr>
          <a:lstStyle/>
          <a:p>
            <a:pPr algn="r">
              <a:lnSpc>
                <a:spcPts val="4200"/>
              </a:lnSpc>
            </a:pPr>
            <a:r>
              <a:rPr lang="en-US" sz="3000">
                <a:solidFill>
                  <a:srgbClr val="8F6B5A"/>
                </a:solidFill>
                <a:latin typeface="Glacial Indifference Bold"/>
              </a:rPr>
              <a:t>GEBIRGSSCHLAG</a:t>
            </a:r>
          </a:p>
        </p:txBody>
      </p:sp>
      <p:sp>
        <p:nvSpPr>
          <p:cNvPr name="TextBox 11" id="11"/>
          <p:cNvSpPr txBox="true"/>
          <p:nvPr/>
        </p:nvSpPr>
        <p:spPr>
          <a:xfrm rot="0">
            <a:off x="10255934" y="7311544"/>
            <a:ext cx="6060906" cy="1406525"/>
          </a:xfrm>
          <a:prstGeom prst="rect">
            <a:avLst/>
          </a:prstGeom>
        </p:spPr>
        <p:txBody>
          <a:bodyPr anchor="t" rtlCol="false" tIns="0" lIns="0" bIns="0" rIns="0">
            <a:spAutoFit/>
          </a:bodyPr>
          <a:lstStyle/>
          <a:p>
            <a:pPr algn="r">
              <a:lnSpc>
                <a:spcPts val="2800"/>
              </a:lnSpc>
            </a:pPr>
            <a:r>
              <a:rPr lang="en-US" sz="2000">
                <a:solidFill>
                  <a:srgbClr val="3D1B10"/>
                </a:solidFill>
                <a:latin typeface="Open Sans Light"/>
              </a:rPr>
              <a:t>Aufgrund von Eruptionen sind die Quellen blockiert oder geschlossen und es fließt kein Wasser mehr. Ein weiterer Grund sind die Trockenzeiten, die immer länger werden.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730677" y="1557338"/>
            <a:ext cx="3586163" cy="3586163"/>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58401" t="0" r="-58401" b="0"/>
              </a:stretch>
            </a:blipFill>
          </p:spPr>
        </p:sp>
      </p:grpSp>
      <p:sp>
        <p:nvSpPr>
          <p:cNvPr name="Freeform 4" id="4"/>
          <p:cNvSpPr/>
          <p:nvPr/>
        </p:nvSpPr>
        <p:spPr>
          <a:xfrm flipH="false" flipV="false" rot="0">
            <a:off x="2679473" y="2081614"/>
            <a:ext cx="1284469" cy="176614"/>
          </a:xfrm>
          <a:custGeom>
            <a:avLst/>
            <a:gdLst/>
            <a:ahLst/>
            <a:cxnLst/>
            <a:rect r="r" b="b" t="t" l="l"/>
            <a:pathLst>
              <a:path h="176614" w="1284469">
                <a:moveTo>
                  <a:pt x="0" y="0"/>
                </a:moveTo>
                <a:lnTo>
                  <a:pt x="1284469" y="0"/>
                </a:lnTo>
                <a:lnTo>
                  <a:pt x="1284469" y="176615"/>
                </a:lnTo>
                <a:lnTo>
                  <a:pt x="0" y="1766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357207" y="1028700"/>
            <a:ext cx="9528338" cy="1057275"/>
          </a:xfrm>
          <a:prstGeom prst="rect">
            <a:avLst/>
          </a:prstGeom>
        </p:spPr>
        <p:txBody>
          <a:bodyPr anchor="t" rtlCol="false" tIns="0" lIns="0" bIns="0" rIns="0">
            <a:spAutoFit/>
          </a:bodyPr>
          <a:lstStyle/>
          <a:p>
            <a:pPr>
              <a:lnSpc>
                <a:spcPts val="8399"/>
              </a:lnSpc>
            </a:pPr>
            <a:r>
              <a:rPr lang="en-US" sz="6999">
                <a:solidFill>
                  <a:srgbClr val="572B17"/>
                </a:solidFill>
                <a:latin typeface="Glacial Indifference Bold"/>
              </a:rPr>
              <a:t>HERAUSFORDERUNG</a:t>
            </a:r>
          </a:p>
        </p:txBody>
      </p:sp>
      <p:sp>
        <p:nvSpPr>
          <p:cNvPr name="TextBox 6" id="6"/>
          <p:cNvSpPr txBox="true"/>
          <p:nvPr/>
        </p:nvSpPr>
        <p:spPr>
          <a:xfrm rot="0">
            <a:off x="2679473" y="2401104"/>
            <a:ext cx="4812214"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WASSERVERKNAPPUNG</a:t>
            </a:r>
          </a:p>
        </p:txBody>
      </p:sp>
      <p:sp>
        <p:nvSpPr>
          <p:cNvPr name="TextBox 7" id="7"/>
          <p:cNvSpPr txBox="true"/>
          <p:nvPr/>
        </p:nvSpPr>
        <p:spPr>
          <a:xfrm rot="0">
            <a:off x="2679473" y="2992854"/>
            <a:ext cx="9566426" cy="2463800"/>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Eine Umfrage einer niederländischen Hilfsorganisation ergab, dass 70 % der Schulen nicht über angemessene sanitäre Einrichtungen verfügen. Dies wirkt sich negativ auf den Schulbesuch und die Leistung aus, insbesondere bei Mädchen.</a:t>
            </a:r>
          </a:p>
          <a:p>
            <a:pPr algn="just">
              <a:lnSpc>
                <a:spcPts val="2800"/>
              </a:lnSpc>
            </a:pPr>
            <a:r>
              <a:rPr lang="en-US" sz="2000">
                <a:solidFill>
                  <a:srgbClr val="3D1B10"/>
                </a:solidFill>
                <a:latin typeface="Open Sans Light"/>
              </a:rPr>
              <a:t>Ein spezialisiertes niederländisches Unternehmen arbeitet mit Firmen in Arusha zusammen, um das überlastete Abwassersystem zu verbessern. Derzeit sind nur 15 % der mehr als 500 000 Einwohner an das Abwassernetz angeschlossen, das nur 44 km lang ist und etwa 4000 Anschlüsse hat.</a:t>
            </a:r>
          </a:p>
        </p:txBody>
      </p:sp>
      <p:sp>
        <p:nvSpPr>
          <p:cNvPr name="TextBox 8" id="8"/>
          <p:cNvSpPr txBox="true"/>
          <p:nvPr/>
        </p:nvSpPr>
        <p:spPr>
          <a:xfrm rot="0">
            <a:off x="1028700" y="9788348"/>
            <a:ext cx="16230600" cy="165100"/>
          </a:xfrm>
          <a:prstGeom prst="rect">
            <a:avLst/>
          </a:prstGeom>
        </p:spPr>
        <p:txBody>
          <a:bodyPr anchor="t" rtlCol="false" tIns="0" lIns="0" bIns="0" rIns="0">
            <a:spAutoFit/>
          </a:bodyPr>
          <a:lstStyle/>
          <a:p>
            <a:pPr algn="ctr">
              <a:lnSpc>
                <a:spcPts val="1399"/>
              </a:lnSpc>
              <a:spcBef>
                <a:spcPct val="0"/>
              </a:spcBef>
            </a:pPr>
            <a:r>
              <a:rPr lang="en-US" sz="999">
                <a:solidFill>
                  <a:srgbClr val="000000"/>
                </a:solidFill>
                <a:latin typeface="Glacial Indifference Bold"/>
              </a:rPr>
              <a:t>HTTPS://WWW.TANSANIA-INFORMATION.DE/INDEX.PHP?TITLE=SCHWERPUNKTTHEMA:_WASSER_-_02/2015</a:t>
            </a:r>
          </a:p>
        </p:txBody>
      </p:sp>
      <p:grpSp>
        <p:nvGrpSpPr>
          <p:cNvPr name="Group 9" id="9"/>
          <p:cNvGrpSpPr>
            <a:grpSpLocks noChangeAspect="true"/>
          </p:cNvGrpSpPr>
          <p:nvPr/>
        </p:nvGrpSpPr>
        <p:grpSpPr>
          <a:xfrm rot="0">
            <a:off x="12730677" y="5527398"/>
            <a:ext cx="3586163" cy="3586163"/>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26824" t="0" r="-26824" b="0"/>
              </a:stretch>
            </a:blipFill>
          </p:spPr>
        </p:sp>
      </p:grpSp>
      <p:grpSp>
        <p:nvGrpSpPr>
          <p:cNvPr name="Group 11" id="11"/>
          <p:cNvGrpSpPr>
            <a:grpSpLocks noChangeAspect="true"/>
          </p:cNvGrpSpPr>
          <p:nvPr/>
        </p:nvGrpSpPr>
        <p:grpSpPr>
          <a:xfrm rot="0">
            <a:off x="8659736" y="5527398"/>
            <a:ext cx="3586163" cy="3586163"/>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23725" t="0" r="-23725" b="0"/>
              </a:stretch>
            </a:blipFill>
          </p:spPr>
        </p:sp>
      </p:grpSp>
      <p:sp>
        <p:nvSpPr>
          <p:cNvPr name="TextBox 13" id="13"/>
          <p:cNvSpPr txBox="true"/>
          <p:nvPr/>
        </p:nvSpPr>
        <p:spPr>
          <a:xfrm rot="0">
            <a:off x="2679473" y="5875754"/>
            <a:ext cx="5494488" cy="211137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Eine Umfrage einer niederländischen Hilfsorganisation ergab, dass 70 % der Schulen nicht über angemessene sanitäre Einrichtungen verfügen. Dies wirkt sich negativ auf den Schulbesuch und die Leistung aus, insbesondere bei Mädchen.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730677" y="1379814"/>
            <a:ext cx="3763686" cy="3763686"/>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41592" t="0" r="-41592" b="0"/>
              </a:stretch>
            </a:blipFill>
          </p:spPr>
        </p:sp>
      </p:grpSp>
      <p:sp>
        <p:nvSpPr>
          <p:cNvPr name="Freeform 4" id="4"/>
          <p:cNvSpPr/>
          <p:nvPr/>
        </p:nvSpPr>
        <p:spPr>
          <a:xfrm flipH="false" flipV="false" rot="0">
            <a:off x="1656104" y="2085975"/>
            <a:ext cx="1284469" cy="176614"/>
          </a:xfrm>
          <a:custGeom>
            <a:avLst/>
            <a:gdLst/>
            <a:ahLst/>
            <a:cxnLst/>
            <a:rect r="r" b="b" t="t" l="l"/>
            <a:pathLst>
              <a:path h="176614" w="1284469">
                <a:moveTo>
                  <a:pt x="0" y="0"/>
                </a:moveTo>
                <a:lnTo>
                  <a:pt x="1284468" y="0"/>
                </a:lnTo>
                <a:lnTo>
                  <a:pt x="1284468" y="176614"/>
                </a:lnTo>
                <a:lnTo>
                  <a:pt x="0" y="176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357207" y="1028700"/>
            <a:ext cx="9528338" cy="1057275"/>
          </a:xfrm>
          <a:prstGeom prst="rect">
            <a:avLst/>
          </a:prstGeom>
        </p:spPr>
        <p:txBody>
          <a:bodyPr anchor="t" rtlCol="false" tIns="0" lIns="0" bIns="0" rIns="0">
            <a:spAutoFit/>
          </a:bodyPr>
          <a:lstStyle/>
          <a:p>
            <a:pPr>
              <a:lnSpc>
                <a:spcPts val="8399"/>
              </a:lnSpc>
            </a:pPr>
            <a:r>
              <a:rPr lang="en-US" sz="6999">
                <a:solidFill>
                  <a:srgbClr val="572B17"/>
                </a:solidFill>
                <a:latin typeface="Glacial Indifference Bold"/>
              </a:rPr>
              <a:t>SOLUTION</a:t>
            </a:r>
          </a:p>
        </p:txBody>
      </p:sp>
      <p:sp>
        <p:nvSpPr>
          <p:cNvPr name="TextBox 6" id="6"/>
          <p:cNvSpPr txBox="true"/>
          <p:nvPr/>
        </p:nvSpPr>
        <p:spPr>
          <a:xfrm rot="0">
            <a:off x="1656104" y="2244548"/>
            <a:ext cx="9229442"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KOMPETENZEN DER GEMEINSCHAFT VERMITTELN</a:t>
            </a:r>
          </a:p>
        </p:txBody>
      </p:sp>
      <p:sp>
        <p:nvSpPr>
          <p:cNvPr name="TextBox 7" id="7"/>
          <p:cNvSpPr txBox="true"/>
          <p:nvPr/>
        </p:nvSpPr>
        <p:spPr>
          <a:xfrm rot="0">
            <a:off x="1656104" y="2839860"/>
            <a:ext cx="10507252" cy="2463800"/>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Gemeinschaften bestehen aus einer bestimmten Anzahl von Bauernfamilien, die sich zusammengeschlossen haben. Es ist ein geschlossenes Ökosystem. Dieses System unterstützt sich gegenseitig und schafft gemeinsam Möglichkeiten. Eine dieser Gemeinschaften pflanzte und verwaltete Kaffeeplantagen. Sie haben sich zu einem Unternehmen zusammengeschlossen und handeln bei wirtschaftlichen Transaktionen gemeinsam. Diese Gemeinschaft teilt die Produkte unter sich auf. Auf diese Weise sichern sie sich gegenseitig ihr Einkommen.</a:t>
            </a:r>
          </a:p>
        </p:txBody>
      </p:sp>
      <p:sp>
        <p:nvSpPr>
          <p:cNvPr name="TextBox 8" id="8"/>
          <p:cNvSpPr txBox="true"/>
          <p:nvPr/>
        </p:nvSpPr>
        <p:spPr>
          <a:xfrm rot="0">
            <a:off x="1028700" y="9788348"/>
            <a:ext cx="16230600" cy="165100"/>
          </a:xfrm>
          <a:prstGeom prst="rect">
            <a:avLst/>
          </a:prstGeom>
        </p:spPr>
        <p:txBody>
          <a:bodyPr anchor="t" rtlCol="false" tIns="0" lIns="0" bIns="0" rIns="0">
            <a:spAutoFit/>
          </a:bodyPr>
          <a:lstStyle/>
          <a:p>
            <a:pPr algn="ctr">
              <a:lnSpc>
                <a:spcPts val="1399"/>
              </a:lnSpc>
              <a:spcBef>
                <a:spcPct val="0"/>
              </a:spcBef>
            </a:pPr>
            <a:r>
              <a:rPr lang="en-US" sz="999">
                <a:solidFill>
                  <a:srgbClr val="000000"/>
                </a:solidFill>
                <a:latin typeface="Glacial Indifference Bold"/>
              </a:rPr>
              <a:t>HTTPS://WWW.TANSANIA-INFORMATION.DE/INDEX.PHP?TITLE=SCHWERPUNKTTHEMA:_WASSER_-_02/2015</a:t>
            </a:r>
          </a:p>
        </p:txBody>
      </p:sp>
      <p:grpSp>
        <p:nvGrpSpPr>
          <p:cNvPr name="Group 9" id="9"/>
          <p:cNvGrpSpPr>
            <a:grpSpLocks noChangeAspect="true"/>
          </p:cNvGrpSpPr>
          <p:nvPr/>
        </p:nvGrpSpPr>
        <p:grpSpPr>
          <a:xfrm rot="0">
            <a:off x="12730677" y="5527398"/>
            <a:ext cx="3763686" cy="376368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16666" t="0" r="-16666" b="0"/>
              </a:stretch>
            </a:blipFill>
          </p:spPr>
        </p:sp>
      </p:grpSp>
      <p:sp>
        <p:nvSpPr>
          <p:cNvPr name="TextBox 11" id="11"/>
          <p:cNvSpPr txBox="true"/>
          <p:nvPr/>
        </p:nvSpPr>
        <p:spPr>
          <a:xfrm rot="0">
            <a:off x="1656104" y="5375098"/>
            <a:ext cx="10507252" cy="4225925"/>
          </a:xfrm>
          <a:prstGeom prst="rect">
            <a:avLst/>
          </a:prstGeom>
        </p:spPr>
        <p:txBody>
          <a:bodyPr anchor="t" rtlCol="false" tIns="0" lIns="0" bIns="0" rIns="0">
            <a:spAutoFit/>
          </a:bodyPr>
          <a:lstStyle/>
          <a:p>
            <a:pPr algn="just" marL="431801" indent="-215900" lvl="1">
              <a:lnSpc>
                <a:spcPts val="2800"/>
              </a:lnSpc>
              <a:buFont typeface="Arial"/>
              <a:buChar char="•"/>
            </a:pPr>
            <a:r>
              <a:rPr lang="en-US" sz="2000">
                <a:solidFill>
                  <a:srgbClr val="3D1B10"/>
                </a:solidFill>
                <a:latin typeface="Open Sans Light"/>
              </a:rPr>
              <a:t>Dies wirkt sich wiederum auf Einrichtungen wie Schulen und Sozialzentren sowie Kindergärten aus. Letztendlich schaffen sie ein gesundes und positives Umfeld für ihre Kinder. </a:t>
            </a:r>
          </a:p>
          <a:p>
            <a:pPr algn="just" marL="431801" indent="-215900" lvl="1">
              <a:lnSpc>
                <a:spcPts val="2800"/>
              </a:lnSpc>
              <a:buFont typeface="Arial"/>
              <a:buChar char="•"/>
            </a:pPr>
            <a:r>
              <a:rPr lang="en-US" sz="2000">
                <a:solidFill>
                  <a:srgbClr val="3D1B10"/>
                </a:solidFill>
                <a:latin typeface="Open Sans Light"/>
              </a:rPr>
              <a:t>Sie können zur Schule gehen und erhalten Essen und Trinken. Wenn wir den Gemeinden nun den Zugang zu einer unabhängigen Wasserversorgung ermöglichen, wird sich auch ihr Gesundheitszustand verbessern, </a:t>
            </a:r>
          </a:p>
          <a:p>
            <a:pPr algn="just" marL="431801" indent="-215900" lvl="1">
              <a:lnSpc>
                <a:spcPts val="2800"/>
              </a:lnSpc>
              <a:buFont typeface="Arial"/>
              <a:buChar char="•"/>
            </a:pPr>
            <a:r>
              <a:rPr lang="en-US" sz="2000">
                <a:solidFill>
                  <a:srgbClr val="3D1B10"/>
                </a:solidFill>
                <a:latin typeface="Open Sans Light"/>
              </a:rPr>
              <a:t>wird sich auch ihr Gesundheitszustand verbessern. </a:t>
            </a:r>
          </a:p>
          <a:p>
            <a:pPr algn="just" marL="431801" indent="-215900" lvl="1">
              <a:lnSpc>
                <a:spcPts val="2800"/>
              </a:lnSpc>
              <a:buFont typeface="Arial"/>
              <a:buChar char="•"/>
            </a:pPr>
            <a:r>
              <a:rPr lang="en-US" sz="2000">
                <a:solidFill>
                  <a:srgbClr val="3D1B10"/>
                </a:solidFill>
                <a:latin typeface="Open Sans Light"/>
              </a:rPr>
              <a:t>Was für die Menschen dort unten ebenso wichtig ist, ist die Unabhängigkeit von der Wasserversorgung, für die Kaffeeplantagen. </a:t>
            </a:r>
          </a:p>
          <a:p>
            <a:pPr algn="just" marL="431801" indent="-215900" lvl="1">
              <a:lnSpc>
                <a:spcPts val="2800"/>
              </a:lnSpc>
              <a:buFont typeface="Arial"/>
              <a:buChar char="•"/>
            </a:pPr>
            <a:r>
              <a:rPr lang="en-US" sz="2000">
                <a:solidFill>
                  <a:srgbClr val="3D1B10"/>
                </a:solidFill>
                <a:latin typeface="Open Sans Light"/>
              </a:rPr>
              <a:t>Sie können dauerhaft pflanzen, mehr anbauen und haben dadurch wieder mehr Ertrag. Das Wasser wird auch nicht verunreinigt und führt so zu besseren und gesünderen Pflanzen, die dann wiederum gesunde Früchte/Kaffeebohnen tragen werden.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423474" y="1356265"/>
            <a:ext cx="5049647" cy="7574470"/>
            <a:chOff x="0" y="0"/>
            <a:chExt cx="6350000" cy="9525000"/>
          </a:xfrm>
        </p:grpSpPr>
        <p:sp>
          <p:nvSpPr>
            <p:cNvPr name="Freeform 4" id="4"/>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72154" t="0" r="-58318" b="0"/>
              </a:stretch>
            </a:blipFill>
          </p:spPr>
        </p:sp>
      </p:grpSp>
      <p:grpSp>
        <p:nvGrpSpPr>
          <p:cNvPr name="Group 5" id="5"/>
          <p:cNvGrpSpPr>
            <a:grpSpLocks noChangeAspect="true"/>
          </p:cNvGrpSpPr>
          <p:nvPr/>
        </p:nvGrpSpPr>
        <p:grpSpPr>
          <a:xfrm rot="0">
            <a:off x="6921609" y="1356265"/>
            <a:ext cx="4747215" cy="4747215"/>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16666" t="0" r="-16666" b="0"/>
              </a:stretch>
            </a:blipFill>
          </p:spPr>
        </p:sp>
      </p:grpSp>
      <p:grpSp>
        <p:nvGrpSpPr>
          <p:cNvPr name="Group 7" id="7"/>
          <p:cNvGrpSpPr>
            <a:grpSpLocks noChangeAspect="true"/>
          </p:cNvGrpSpPr>
          <p:nvPr/>
        </p:nvGrpSpPr>
        <p:grpSpPr>
          <a:xfrm rot="0">
            <a:off x="12117311" y="1356265"/>
            <a:ext cx="4747215" cy="4747215"/>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16666" t="0" r="-16666" b="0"/>
              </a:stretch>
            </a:blipFill>
          </p:spPr>
        </p:sp>
      </p:grpSp>
      <p:sp>
        <p:nvSpPr>
          <p:cNvPr name="Freeform 9" id="9"/>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7"/>
            <a:stretch>
              <a:fillRect l="0" t="-71378" r="0" b="-69442"/>
            </a:stretch>
          </a:blipFill>
        </p:spPr>
      </p:sp>
      <p:sp>
        <p:nvSpPr>
          <p:cNvPr name="TextBox 10" id="10"/>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
        <p:nvSpPr>
          <p:cNvPr name="Freeform 11" id="11"/>
          <p:cNvSpPr/>
          <p:nvPr/>
        </p:nvSpPr>
        <p:spPr>
          <a:xfrm flipH="false" flipV="false" rot="0">
            <a:off x="12155087" y="671320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7088727" y="6499297"/>
            <a:ext cx="5028584" cy="1057275"/>
          </a:xfrm>
          <a:prstGeom prst="rect">
            <a:avLst/>
          </a:prstGeom>
        </p:spPr>
        <p:txBody>
          <a:bodyPr anchor="t" rtlCol="false" tIns="0" lIns="0" bIns="0" rIns="0">
            <a:spAutoFit/>
          </a:bodyPr>
          <a:lstStyle/>
          <a:p>
            <a:pPr>
              <a:lnSpc>
                <a:spcPts val="8399"/>
              </a:lnSpc>
            </a:pPr>
            <a:r>
              <a:rPr lang="en-US" sz="6999">
                <a:solidFill>
                  <a:srgbClr val="572B17"/>
                </a:solidFill>
                <a:latin typeface="Glacial Indifference Bold"/>
              </a:rPr>
              <a:t>BILDUNG</a:t>
            </a:r>
          </a:p>
        </p:txBody>
      </p:sp>
      <p:sp>
        <p:nvSpPr>
          <p:cNvPr name="TextBox 13" id="13"/>
          <p:cNvSpPr txBox="true"/>
          <p:nvPr/>
        </p:nvSpPr>
        <p:spPr>
          <a:xfrm rot="0">
            <a:off x="12155087" y="7032697"/>
            <a:ext cx="4812214"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KINDER SIND DIE ZUKUNFT</a:t>
            </a:r>
          </a:p>
        </p:txBody>
      </p:sp>
      <p:sp>
        <p:nvSpPr>
          <p:cNvPr name="TextBox 14" id="14"/>
          <p:cNvSpPr txBox="true"/>
          <p:nvPr/>
        </p:nvSpPr>
        <p:spPr>
          <a:xfrm rot="0">
            <a:off x="12117311" y="7624447"/>
            <a:ext cx="4709439" cy="2111375"/>
          </a:xfrm>
          <a:prstGeom prst="rect">
            <a:avLst/>
          </a:prstGeom>
        </p:spPr>
        <p:txBody>
          <a:bodyPr anchor="t" rtlCol="false" tIns="0" lIns="0" bIns="0" rIns="0">
            <a:spAutoFit/>
          </a:bodyPr>
          <a:lstStyle/>
          <a:p>
            <a:pPr>
              <a:lnSpc>
                <a:spcPts val="2800"/>
              </a:lnSpc>
            </a:pPr>
            <a:r>
              <a:rPr lang="en-US" sz="2000">
                <a:solidFill>
                  <a:srgbClr val="3D1B10"/>
                </a:solidFill>
                <a:latin typeface="Open Sans Light"/>
              </a:rPr>
              <a:t>Wir brauchen ein mutiges Unternehmen, das bereit ist, einen stetigen Geldfluss und Zugang zu Lehrern zu gewähren, die ehrenamtlich Deutsch und Agrarwissenschaften in Gemeinden unterrichten und Schulen bauen.</a:t>
            </a:r>
          </a:p>
        </p:txBody>
      </p:sp>
      <p:sp>
        <p:nvSpPr>
          <p:cNvPr name="TextBox 15" id="15"/>
          <p:cNvSpPr txBox="true"/>
          <p:nvPr/>
        </p:nvSpPr>
        <p:spPr>
          <a:xfrm rot="0">
            <a:off x="7203274" y="7624447"/>
            <a:ext cx="4183885" cy="701675"/>
          </a:xfrm>
          <a:prstGeom prst="rect">
            <a:avLst/>
          </a:prstGeom>
        </p:spPr>
        <p:txBody>
          <a:bodyPr anchor="t" rtlCol="false" tIns="0" lIns="0" bIns="0" rIns="0">
            <a:spAutoFit/>
          </a:bodyPr>
          <a:lstStyle/>
          <a:p>
            <a:pPr>
              <a:lnSpc>
                <a:spcPts val="2800"/>
              </a:lnSpc>
            </a:pPr>
            <a:r>
              <a:rPr lang="en-US" sz="2000">
                <a:solidFill>
                  <a:srgbClr val="3D1B10"/>
                </a:solidFill>
                <a:latin typeface="Open Sans Light"/>
              </a:rPr>
              <a:t>Die Kinder brauchen Schreibmaterial und Kleidung.</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423474" y="1356265"/>
            <a:ext cx="3872163" cy="5808245"/>
            <a:chOff x="0" y="0"/>
            <a:chExt cx="6350000" cy="9525000"/>
          </a:xfrm>
        </p:grpSpPr>
        <p:sp>
          <p:nvSpPr>
            <p:cNvPr name="Freeform 4" id="4"/>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72154" t="0" r="-58318" b="0"/>
              </a:stretch>
            </a:blipFill>
          </p:spPr>
        </p:sp>
      </p:grpSp>
      <p:grpSp>
        <p:nvGrpSpPr>
          <p:cNvPr name="Group 5" id="5"/>
          <p:cNvGrpSpPr>
            <a:grpSpLocks noChangeAspect="true"/>
          </p:cNvGrpSpPr>
          <p:nvPr/>
        </p:nvGrpSpPr>
        <p:grpSpPr>
          <a:xfrm rot="0">
            <a:off x="13445851" y="1536027"/>
            <a:ext cx="3418674" cy="3418674"/>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16666" t="0" r="-16666" b="0"/>
              </a:stretch>
            </a:blipFill>
          </p:spPr>
        </p:sp>
      </p:grpSp>
      <p:grpSp>
        <p:nvGrpSpPr>
          <p:cNvPr name="Group 7" id="7"/>
          <p:cNvGrpSpPr/>
          <p:nvPr/>
        </p:nvGrpSpPr>
        <p:grpSpPr>
          <a:xfrm rot="0">
            <a:off x="2335694" y="6636111"/>
            <a:ext cx="5727012" cy="1893517"/>
            <a:chOff x="0" y="0"/>
            <a:chExt cx="1167871" cy="386132"/>
          </a:xfrm>
        </p:grpSpPr>
        <p:sp>
          <p:nvSpPr>
            <p:cNvPr name="Freeform 8" id="8"/>
            <p:cNvSpPr/>
            <p:nvPr/>
          </p:nvSpPr>
          <p:spPr>
            <a:xfrm flipH="false" flipV="false" rot="0">
              <a:off x="0" y="0"/>
              <a:ext cx="1167871" cy="386132"/>
            </a:xfrm>
            <a:custGeom>
              <a:avLst/>
              <a:gdLst/>
              <a:ahLst/>
              <a:cxnLst/>
              <a:rect r="r" b="b" t="t" l="l"/>
              <a:pathLst>
                <a:path h="386132" w="1167871">
                  <a:moveTo>
                    <a:pt x="40555" y="0"/>
                  </a:moveTo>
                  <a:lnTo>
                    <a:pt x="1127316" y="0"/>
                  </a:lnTo>
                  <a:cubicBezTo>
                    <a:pt x="1149714" y="0"/>
                    <a:pt x="1167871" y="18157"/>
                    <a:pt x="1167871" y="40555"/>
                  </a:cubicBezTo>
                  <a:lnTo>
                    <a:pt x="1167871" y="345578"/>
                  </a:lnTo>
                  <a:cubicBezTo>
                    <a:pt x="1167871" y="356333"/>
                    <a:pt x="1163598" y="366649"/>
                    <a:pt x="1155993" y="374254"/>
                  </a:cubicBezTo>
                  <a:cubicBezTo>
                    <a:pt x="1148387" y="381860"/>
                    <a:pt x="1138072" y="386132"/>
                    <a:pt x="1127316" y="386132"/>
                  </a:cubicBezTo>
                  <a:lnTo>
                    <a:pt x="40555" y="386132"/>
                  </a:lnTo>
                  <a:cubicBezTo>
                    <a:pt x="29799" y="386132"/>
                    <a:pt x="19484" y="381860"/>
                    <a:pt x="11878" y="374254"/>
                  </a:cubicBezTo>
                  <a:cubicBezTo>
                    <a:pt x="4273" y="366649"/>
                    <a:pt x="0" y="356333"/>
                    <a:pt x="0" y="345578"/>
                  </a:cubicBezTo>
                  <a:lnTo>
                    <a:pt x="0" y="40555"/>
                  </a:lnTo>
                  <a:cubicBezTo>
                    <a:pt x="0" y="29799"/>
                    <a:pt x="4273" y="19484"/>
                    <a:pt x="11878" y="11878"/>
                  </a:cubicBezTo>
                  <a:cubicBezTo>
                    <a:pt x="19484" y="4273"/>
                    <a:pt x="29799" y="0"/>
                    <a:pt x="40555" y="0"/>
                  </a:cubicBezTo>
                  <a:close/>
                </a:path>
              </a:pathLst>
            </a:custGeom>
            <a:solidFill>
              <a:srgbClr val="BF0000"/>
            </a:solidFill>
          </p:spPr>
        </p:sp>
        <p:sp>
          <p:nvSpPr>
            <p:cNvPr name="TextBox 9" id="9"/>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10" id="10"/>
          <p:cNvSpPr txBox="true"/>
          <p:nvPr/>
        </p:nvSpPr>
        <p:spPr>
          <a:xfrm rot="0">
            <a:off x="2699231" y="6912345"/>
            <a:ext cx="4875790" cy="711199"/>
          </a:xfrm>
          <a:prstGeom prst="rect">
            <a:avLst/>
          </a:prstGeom>
        </p:spPr>
        <p:txBody>
          <a:bodyPr anchor="t" rtlCol="false" tIns="0" lIns="0" bIns="0" rIns="0">
            <a:spAutoFit/>
          </a:bodyPr>
          <a:lstStyle/>
          <a:p>
            <a:pPr>
              <a:lnSpc>
                <a:spcPts val="2800"/>
              </a:lnSpc>
            </a:pPr>
            <a:r>
              <a:rPr lang="en-US" sz="2000">
                <a:solidFill>
                  <a:srgbClr val="FFFFFF"/>
                </a:solidFill>
                <a:latin typeface="Glacial Indifference Bold"/>
              </a:rPr>
              <a:t>BEZAHLBARE UND MENSCHENWÜRDIGE SCHULEN</a:t>
            </a:r>
          </a:p>
        </p:txBody>
      </p:sp>
      <p:sp>
        <p:nvSpPr>
          <p:cNvPr name="TextBox 11" id="11"/>
          <p:cNvSpPr txBox="true"/>
          <p:nvPr/>
        </p:nvSpPr>
        <p:spPr>
          <a:xfrm rot="0">
            <a:off x="2699231" y="7575919"/>
            <a:ext cx="4697378" cy="701675"/>
          </a:xfrm>
          <a:prstGeom prst="rect">
            <a:avLst/>
          </a:prstGeom>
        </p:spPr>
        <p:txBody>
          <a:bodyPr anchor="t" rtlCol="false" tIns="0" lIns="0" bIns="0" rIns="0">
            <a:spAutoFit/>
          </a:bodyPr>
          <a:lstStyle/>
          <a:p>
            <a:pPr>
              <a:lnSpc>
                <a:spcPts val="2800"/>
              </a:lnSpc>
            </a:pPr>
            <a:r>
              <a:rPr lang="en-US" sz="2000">
                <a:solidFill>
                  <a:srgbClr val="FFFFFF"/>
                </a:solidFill>
                <a:latin typeface="Open Sans Light"/>
              </a:rPr>
              <a:t>Kinder erfahren Gewalt in öffentlichen Schulen</a:t>
            </a:r>
          </a:p>
        </p:txBody>
      </p:sp>
      <p:sp>
        <p:nvSpPr>
          <p:cNvPr name="TextBox 12" id="12"/>
          <p:cNvSpPr txBox="true"/>
          <p:nvPr/>
        </p:nvSpPr>
        <p:spPr>
          <a:xfrm rot="0">
            <a:off x="5757957" y="3535732"/>
            <a:ext cx="7225575" cy="2463800"/>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Das Ministerium hat noch kein förmliches Verbot der körperlichen Züchtigung erlassen. Die Education (Corporal Punishment) Regulations von 1979 sind nach wie vor geltendes Recht, wonach nur der Schulleiter oder von ihm schriftlich bevollmächtigte Lehrer bis zu 4 Schläge verabreichen dürfen, die theoretisch in ein Strafregister eingetragen werden müssen.</a:t>
            </a:r>
          </a:p>
        </p:txBody>
      </p:sp>
      <p:sp>
        <p:nvSpPr>
          <p:cNvPr name="Freeform 13" id="13"/>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6"/>
            <a:stretch>
              <a:fillRect l="0" t="-71378" r="0" b="-69442"/>
            </a:stretch>
          </a:blipFill>
        </p:spPr>
      </p:sp>
      <p:sp>
        <p:nvSpPr>
          <p:cNvPr name="TextBox 14" id="14"/>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
        <p:nvSpPr>
          <p:cNvPr name="TextBox 15" id="15"/>
          <p:cNvSpPr txBox="true"/>
          <p:nvPr/>
        </p:nvSpPr>
        <p:spPr>
          <a:xfrm rot="0">
            <a:off x="5757957" y="2930872"/>
            <a:ext cx="7932456"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SCHULE</a:t>
            </a:r>
          </a:p>
        </p:txBody>
      </p:sp>
      <p:sp>
        <p:nvSpPr>
          <p:cNvPr name="TextBox 16" id="16"/>
          <p:cNvSpPr txBox="true"/>
          <p:nvPr/>
        </p:nvSpPr>
        <p:spPr>
          <a:xfrm rot="0">
            <a:off x="8845317" y="6085257"/>
            <a:ext cx="8019208" cy="2463800"/>
          </a:xfrm>
          <a:prstGeom prst="rect">
            <a:avLst/>
          </a:prstGeom>
        </p:spPr>
        <p:txBody>
          <a:bodyPr anchor="t" rtlCol="false" tIns="0" lIns="0" bIns="0" rIns="0">
            <a:spAutoFit/>
          </a:bodyPr>
          <a:lstStyle/>
          <a:p>
            <a:pPr algn="r">
              <a:lnSpc>
                <a:spcPts val="2800"/>
              </a:lnSpc>
            </a:pPr>
            <a:r>
              <a:rPr lang="en-US" sz="2000">
                <a:solidFill>
                  <a:srgbClr val="3D1B10"/>
                </a:solidFill>
                <a:latin typeface="Open Sans Light"/>
              </a:rPr>
              <a:t>An den 25 Universitäten und 15 Fachhochschulen werden jedes Jahr etwa 10.000 Absolventen mit akademischen Abschlüssen ausgebildet. Da es kaum entsprechende Arbeitsplätze gibt (nur Mathematiklehrer, Ingenieure und Facharbeiter sind gefragt), müssen sich die Studenten darauf vorbereiten, selbständig zu arbeiten oder sich die Fähigkeiten anzueignen, die in der Wirtschaft tatsächlich gefragt sind. Ein akademischer Titel allein ist praktisch wertlos.</a:t>
            </a:r>
          </a:p>
        </p:txBody>
      </p:sp>
      <p:sp>
        <p:nvSpPr>
          <p:cNvPr name="Freeform 17" id="17"/>
          <p:cNvSpPr/>
          <p:nvPr/>
        </p:nvSpPr>
        <p:spPr>
          <a:xfrm flipH="false" flipV="false" rot="0">
            <a:off x="5757957" y="2539581"/>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8" id="18"/>
          <p:cNvSpPr txBox="true"/>
          <p:nvPr/>
        </p:nvSpPr>
        <p:spPr>
          <a:xfrm rot="0">
            <a:off x="5626850" y="1315580"/>
            <a:ext cx="7356682" cy="1057275"/>
          </a:xfrm>
          <a:prstGeom prst="rect">
            <a:avLst/>
          </a:prstGeom>
        </p:spPr>
        <p:txBody>
          <a:bodyPr anchor="t" rtlCol="false" tIns="0" lIns="0" bIns="0" rIns="0">
            <a:spAutoFit/>
          </a:bodyPr>
          <a:lstStyle/>
          <a:p>
            <a:pPr>
              <a:lnSpc>
                <a:spcPts val="8399"/>
              </a:lnSpc>
            </a:pPr>
            <a:r>
              <a:rPr lang="en-US" sz="6999">
                <a:solidFill>
                  <a:srgbClr val="572B17"/>
                </a:solidFill>
                <a:latin typeface="Glacial Indifference Bold"/>
              </a:rPr>
              <a:t>BILDUNG</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423474" y="1356265"/>
            <a:ext cx="3872163" cy="5808245"/>
            <a:chOff x="0" y="0"/>
            <a:chExt cx="6350000" cy="9525000"/>
          </a:xfrm>
        </p:grpSpPr>
        <p:sp>
          <p:nvSpPr>
            <p:cNvPr name="Freeform 4" id="4"/>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0" t="-9259" r="0" b="-9259"/>
              </a:stretch>
            </a:blipFill>
          </p:spPr>
        </p:sp>
      </p:grpSp>
      <p:grpSp>
        <p:nvGrpSpPr>
          <p:cNvPr name="Group 5" id="5"/>
          <p:cNvGrpSpPr>
            <a:grpSpLocks noChangeAspect="true"/>
          </p:cNvGrpSpPr>
          <p:nvPr/>
        </p:nvGrpSpPr>
        <p:grpSpPr>
          <a:xfrm rot="0">
            <a:off x="13445851" y="1536027"/>
            <a:ext cx="3418674" cy="3418674"/>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31786" t="0" r="-31786" b="0"/>
              </a:stretch>
            </a:blipFill>
          </p:spPr>
        </p:sp>
      </p:grpSp>
      <p:sp>
        <p:nvSpPr>
          <p:cNvPr name="TextBox 7" id="7"/>
          <p:cNvSpPr txBox="true"/>
          <p:nvPr/>
        </p:nvSpPr>
        <p:spPr>
          <a:xfrm rot="0">
            <a:off x="5791708" y="3265247"/>
            <a:ext cx="7225575" cy="1406525"/>
          </a:xfrm>
          <a:prstGeom prst="rect">
            <a:avLst/>
          </a:prstGeom>
        </p:spPr>
        <p:txBody>
          <a:bodyPr anchor="t" rtlCol="false" tIns="0" lIns="0" bIns="0" rIns="0">
            <a:spAutoFit/>
          </a:bodyPr>
          <a:lstStyle/>
          <a:p>
            <a:pPr algn="just" marL="431801" indent="-215900" lvl="1">
              <a:lnSpc>
                <a:spcPts val="2800"/>
              </a:lnSpc>
              <a:buFont typeface="Arial"/>
              <a:buChar char="•"/>
            </a:pPr>
            <a:r>
              <a:rPr lang="en-US" sz="2000">
                <a:solidFill>
                  <a:srgbClr val="3D1B10"/>
                </a:solidFill>
                <a:latin typeface="Open Sans Light"/>
              </a:rPr>
              <a:t>Kinder brauchen einen frühen Zugang zu praktischem Wissen, das sie auf das Leben nach der Schule vorbereitet. Ingenieure werden gebraucht, und es werden Facharbeiter gebraucht.</a:t>
            </a:r>
          </a:p>
        </p:txBody>
      </p:sp>
      <p:sp>
        <p:nvSpPr>
          <p:cNvPr name="Freeform 8" id="8"/>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6"/>
            <a:stretch>
              <a:fillRect l="0" t="-71378" r="0" b="-69442"/>
            </a:stretch>
          </a:blipFill>
        </p:spPr>
      </p:sp>
      <p:sp>
        <p:nvSpPr>
          <p:cNvPr name="TextBox 9" id="9"/>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
        <p:nvSpPr>
          <p:cNvPr name="TextBox 10" id="10"/>
          <p:cNvSpPr txBox="true"/>
          <p:nvPr/>
        </p:nvSpPr>
        <p:spPr>
          <a:xfrm rot="0">
            <a:off x="5791708" y="2640242"/>
            <a:ext cx="7932456" cy="464820"/>
          </a:xfrm>
          <a:prstGeom prst="rect">
            <a:avLst/>
          </a:prstGeom>
        </p:spPr>
        <p:txBody>
          <a:bodyPr anchor="t" rtlCol="false" tIns="0" lIns="0" bIns="0" rIns="0">
            <a:spAutoFit/>
          </a:bodyPr>
          <a:lstStyle/>
          <a:p>
            <a:pPr>
              <a:lnSpc>
                <a:spcPts val="3780"/>
              </a:lnSpc>
            </a:pPr>
            <a:r>
              <a:rPr lang="en-US" sz="2700">
                <a:solidFill>
                  <a:srgbClr val="8F6B5A"/>
                </a:solidFill>
                <a:latin typeface="Glacial Indifference Bold"/>
              </a:rPr>
              <a:t>PERSPEKTIVEN UND MÖGLICHKEITEN ANBIETEN</a:t>
            </a:r>
          </a:p>
        </p:txBody>
      </p:sp>
      <p:sp>
        <p:nvSpPr>
          <p:cNvPr name="TextBox 11" id="11"/>
          <p:cNvSpPr txBox="true"/>
          <p:nvPr/>
        </p:nvSpPr>
        <p:spPr>
          <a:xfrm rot="0">
            <a:off x="9638951" y="6969495"/>
            <a:ext cx="7225575" cy="1406525"/>
          </a:xfrm>
          <a:prstGeom prst="rect">
            <a:avLst/>
          </a:prstGeom>
        </p:spPr>
        <p:txBody>
          <a:bodyPr anchor="t" rtlCol="false" tIns="0" lIns="0" bIns="0" rIns="0">
            <a:spAutoFit/>
          </a:bodyPr>
          <a:lstStyle/>
          <a:p>
            <a:pPr algn="r">
              <a:lnSpc>
                <a:spcPts val="2800"/>
              </a:lnSpc>
            </a:pPr>
            <a:r>
              <a:rPr lang="en-US" sz="2000">
                <a:solidFill>
                  <a:srgbClr val="3D1B10"/>
                </a:solidFill>
                <a:latin typeface="Open Sans Light"/>
              </a:rPr>
              <a:t>Diese Schulen müssen in den Gemeinden eingerichtet werden, damit die Kinder nicht 5 km zur Schule laufen müssen. Die Themen könnten dann auch direkt auf den Plantagen und in den Wasserwerken Anwendung finden.</a:t>
            </a:r>
          </a:p>
        </p:txBody>
      </p:sp>
      <p:sp>
        <p:nvSpPr>
          <p:cNvPr name="TextBox 12" id="12"/>
          <p:cNvSpPr txBox="true"/>
          <p:nvPr/>
        </p:nvSpPr>
        <p:spPr>
          <a:xfrm rot="0">
            <a:off x="5791708" y="4885596"/>
            <a:ext cx="7225575" cy="701675"/>
          </a:xfrm>
          <a:prstGeom prst="rect">
            <a:avLst/>
          </a:prstGeom>
        </p:spPr>
        <p:txBody>
          <a:bodyPr anchor="t" rtlCol="false" tIns="0" lIns="0" bIns="0" rIns="0">
            <a:spAutoFit/>
          </a:bodyPr>
          <a:lstStyle/>
          <a:p>
            <a:pPr algn="just" marL="431801" indent="-215900" lvl="1">
              <a:lnSpc>
                <a:spcPts val="2800"/>
              </a:lnSpc>
              <a:buFont typeface="Arial"/>
              <a:buChar char="•"/>
            </a:pPr>
            <a:r>
              <a:rPr lang="en-US" sz="2000">
                <a:solidFill>
                  <a:srgbClr val="3D1B10"/>
                </a:solidFill>
                <a:latin typeface="Open Sans Light"/>
              </a:rPr>
              <a:t>Die Kombination mit der Agrarwirtschaft und einem geeigneten Beruf würde mehrere Lücken schließen.</a:t>
            </a:r>
          </a:p>
        </p:txBody>
      </p:sp>
      <p:sp>
        <p:nvSpPr>
          <p:cNvPr name="TextBox 13" id="13"/>
          <p:cNvSpPr txBox="true"/>
          <p:nvPr/>
        </p:nvSpPr>
        <p:spPr>
          <a:xfrm rot="0">
            <a:off x="5791708" y="5801095"/>
            <a:ext cx="7225575" cy="1054100"/>
          </a:xfrm>
          <a:prstGeom prst="rect">
            <a:avLst/>
          </a:prstGeom>
        </p:spPr>
        <p:txBody>
          <a:bodyPr anchor="t" rtlCol="false" tIns="0" lIns="0" bIns="0" rIns="0">
            <a:spAutoFit/>
          </a:bodyPr>
          <a:lstStyle/>
          <a:p>
            <a:pPr algn="just" marL="431801" indent="-215900" lvl="1">
              <a:lnSpc>
                <a:spcPts val="2800"/>
              </a:lnSpc>
              <a:buFont typeface="Arial"/>
              <a:buChar char="•"/>
            </a:pPr>
            <a:r>
              <a:rPr lang="en-US" sz="2000">
                <a:solidFill>
                  <a:srgbClr val="3D1B10"/>
                </a:solidFill>
                <a:latin typeface="Open Sans Light"/>
              </a:rPr>
              <a:t>Dies erfordert Schulen, die gewaltfrei unterrichten, sowie Partnerschaften in anderen deutschen Ländern, um diese Fähigkeiten zu erlernen.</a:t>
            </a:r>
          </a:p>
        </p:txBody>
      </p:sp>
      <p:sp>
        <p:nvSpPr>
          <p:cNvPr name="TextBox 14" id="14"/>
          <p:cNvSpPr txBox="true"/>
          <p:nvPr/>
        </p:nvSpPr>
        <p:spPr>
          <a:xfrm rot="0">
            <a:off x="5791708" y="1230542"/>
            <a:ext cx="9528338" cy="1057275"/>
          </a:xfrm>
          <a:prstGeom prst="rect">
            <a:avLst/>
          </a:prstGeom>
        </p:spPr>
        <p:txBody>
          <a:bodyPr anchor="t" rtlCol="false" tIns="0" lIns="0" bIns="0" rIns="0">
            <a:spAutoFit/>
          </a:bodyPr>
          <a:lstStyle/>
          <a:p>
            <a:pPr>
              <a:lnSpc>
                <a:spcPts val="8399"/>
              </a:lnSpc>
            </a:pPr>
            <a:r>
              <a:rPr lang="en-US" sz="6999">
                <a:solidFill>
                  <a:srgbClr val="572B17"/>
                </a:solidFill>
                <a:latin typeface="Glacial Indifference Bold"/>
              </a:rPr>
              <a:t>BILDUNG</a:t>
            </a:r>
          </a:p>
        </p:txBody>
      </p:sp>
      <p:sp>
        <p:nvSpPr>
          <p:cNvPr name="Freeform 15" id="15"/>
          <p:cNvSpPr/>
          <p:nvPr/>
        </p:nvSpPr>
        <p:spPr>
          <a:xfrm flipH="false" flipV="false" rot="0">
            <a:off x="5791708" y="2358852"/>
            <a:ext cx="1284469" cy="176614"/>
          </a:xfrm>
          <a:custGeom>
            <a:avLst/>
            <a:gdLst/>
            <a:ahLst/>
            <a:cxnLst/>
            <a:rect r="r" b="b" t="t" l="l"/>
            <a:pathLst>
              <a:path h="176614" w="1284469">
                <a:moveTo>
                  <a:pt x="0" y="0"/>
                </a:moveTo>
                <a:lnTo>
                  <a:pt x="1284469" y="0"/>
                </a:lnTo>
                <a:lnTo>
                  <a:pt x="1284469" y="176615"/>
                </a:lnTo>
                <a:lnTo>
                  <a:pt x="0" y="1766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1423474" y="7450260"/>
            <a:ext cx="3983400" cy="10572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WISSENSAUSTAUSCH DURCH MENTOREN.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50201"/>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331489" y="1192482"/>
            <a:ext cx="4665993" cy="7574470"/>
            <a:chOff x="0" y="0"/>
            <a:chExt cx="951505" cy="1544611"/>
          </a:xfrm>
        </p:grpSpPr>
        <p:sp>
          <p:nvSpPr>
            <p:cNvPr name="Freeform 4" id="4"/>
            <p:cNvSpPr/>
            <p:nvPr/>
          </p:nvSpPr>
          <p:spPr>
            <a:xfrm flipH="false" flipV="false" rot="0">
              <a:off x="0" y="0"/>
              <a:ext cx="951505" cy="1544611"/>
            </a:xfrm>
            <a:custGeom>
              <a:avLst/>
              <a:gdLst/>
              <a:ahLst/>
              <a:cxnLst/>
              <a:rect r="r" b="b" t="t" l="l"/>
              <a:pathLst>
                <a:path h="1544611" w="951505">
                  <a:moveTo>
                    <a:pt x="49777" y="0"/>
                  </a:moveTo>
                  <a:lnTo>
                    <a:pt x="901728" y="0"/>
                  </a:lnTo>
                  <a:cubicBezTo>
                    <a:pt x="929219" y="0"/>
                    <a:pt x="951505" y="22286"/>
                    <a:pt x="951505" y="49777"/>
                  </a:cubicBezTo>
                  <a:lnTo>
                    <a:pt x="951505" y="1494834"/>
                  </a:lnTo>
                  <a:cubicBezTo>
                    <a:pt x="951505" y="1522325"/>
                    <a:pt x="929219" y="1544611"/>
                    <a:pt x="901728" y="1544611"/>
                  </a:cubicBezTo>
                  <a:lnTo>
                    <a:pt x="49777" y="1544611"/>
                  </a:lnTo>
                  <a:cubicBezTo>
                    <a:pt x="22286" y="1544611"/>
                    <a:pt x="0" y="1522325"/>
                    <a:pt x="0" y="1494834"/>
                  </a:cubicBezTo>
                  <a:lnTo>
                    <a:pt x="0" y="49777"/>
                  </a:lnTo>
                  <a:cubicBezTo>
                    <a:pt x="0" y="22286"/>
                    <a:pt x="22286" y="0"/>
                    <a:pt x="49777" y="0"/>
                  </a:cubicBezTo>
                  <a:close/>
                </a:path>
              </a:pathLst>
            </a:custGeom>
            <a:solidFill>
              <a:srgbClr val="F0EDEB"/>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2800"/>
                </a:lnSpc>
              </a:pPr>
            </a:p>
          </p:txBody>
        </p:sp>
      </p:grpSp>
      <p:grpSp>
        <p:nvGrpSpPr>
          <p:cNvPr name="Group 6" id="6"/>
          <p:cNvGrpSpPr>
            <a:grpSpLocks noChangeAspect="true"/>
          </p:cNvGrpSpPr>
          <p:nvPr/>
        </p:nvGrpSpPr>
        <p:grpSpPr>
          <a:xfrm rot="0">
            <a:off x="2122077" y="1661971"/>
            <a:ext cx="3084818" cy="3084806"/>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81591" t="-30137" r="-74465" b="-61905"/>
              </a:stretch>
            </a:blipFill>
          </p:spPr>
        </p:sp>
      </p:grpSp>
      <p:grpSp>
        <p:nvGrpSpPr>
          <p:cNvPr name="Group 8" id="8"/>
          <p:cNvGrpSpPr>
            <a:grpSpLocks noChangeAspect="true"/>
          </p:cNvGrpSpPr>
          <p:nvPr/>
        </p:nvGrpSpPr>
        <p:grpSpPr>
          <a:xfrm rot="0">
            <a:off x="6266474" y="1192482"/>
            <a:ext cx="3973567" cy="7574470"/>
            <a:chOff x="0" y="0"/>
            <a:chExt cx="3331210" cy="6350000"/>
          </a:xfrm>
        </p:grpSpPr>
        <p:sp>
          <p:nvSpPr>
            <p:cNvPr name="Freeform 9" id="9"/>
            <p:cNvSpPr/>
            <p:nvPr/>
          </p:nvSpPr>
          <p:spPr>
            <a:xfrm flipH="false" flipV="false" rot="0">
              <a:off x="0" y="0"/>
              <a:ext cx="3331210" cy="6350000"/>
            </a:xfrm>
            <a:custGeom>
              <a:avLst/>
              <a:gdLst/>
              <a:ahLst/>
              <a:cxnLst/>
              <a:rect r="r" b="b" t="t" l="l"/>
              <a:pathLst>
                <a:path h="6350000" w="333121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5"/>
              <a:stretch>
                <a:fillRect l="-90536" t="0" r="-90536" b="0"/>
              </a:stretch>
            </a:blipFill>
          </p:spPr>
        </p:sp>
      </p:grpSp>
      <p:grpSp>
        <p:nvGrpSpPr>
          <p:cNvPr name="Group 10" id="10"/>
          <p:cNvGrpSpPr/>
          <p:nvPr/>
        </p:nvGrpSpPr>
        <p:grpSpPr>
          <a:xfrm rot="0">
            <a:off x="1810283" y="6920843"/>
            <a:ext cx="5727012" cy="2173675"/>
            <a:chOff x="0" y="0"/>
            <a:chExt cx="1167871" cy="443263"/>
          </a:xfrm>
        </p:grpSpPr>
        <p:sp>
          <p:nvSpPr>
            <p:cNvPr name="Freeform 11" id="11"/>
            <p:cNvSpPr/>
            <p:nvPr/>
          </p:nvSpPr>
          <p:spPr>
            <a:xfrm flipH="false" flipV="false" rot="0">
              <a:off x="0" y="0"/>
              <a:ext cx="1167871" cy="443263"/>
            </a:xfrm>
            <a:custGeom>
              <a:avLst/>
              <a:gdLst/>
              <a:ahLst/>
              <a:cxnLst/>
              <a:rect r="r" b="b" t="t" l="l"/>
              <a:pathLst>
                <a:path h="443263" w="1167871">
                  <a:moveTo>
                    <a:pt x="40555" y="0"/>
                  </a:moveTo>
                  <a:lnTo>
                    <a:pt x="1127316" y="0"/>
                  </a:lnTo>
                  <a:cubicBezTo>
                    <a:pt x="1149714" y="0"/>
                    <a:pt x="1167871" y="18157"/>
                    <a:pt x="1167871" y="40555"/>
                  </a:cubicBezTo>
                  <a:lnTo>
                    <a:pt x="1167871" y="402708"/>
                  </a:lnTo>
                  <a:cubicBezTo>
                    <a:pt x="1167871" y="413464"/>
                    <a:pt x="1163598" y="423779"/>
                    <a:pt x="1155993" y="431385"/>
                  </a:cubicBezTo>
                  <a:cubicBezTo>
                    <a:pt x="1148387" y="438990"/>
                    <a:pt x="1138072" y="443263"/>
                    <a:pt x="1127316" y="443263"/>
                  </a:cubicBezTo>
                  <a:lnTo>
                    <a:pt x="40555" y="443263"/>
                  </a:lnTo>
                  <a:cubicBezTo>
                    <a:pt x="29799" y="443263"/>
                    <a:pt x="19484" y="438990"/>
                    <a:pt x="11878" y="431385"/>
                  </a:cubicBezTo>
                  <a:cubicBezTo>
                    <a:pt x="4273" y="423779"/>
                    <a:pt x="0" y="413464"/>
                    <a:pt x="0" y="402708"/>
                  </a:cubicBezTo>
                  <a:lnTo>
                    <a:pt x="0" y="40555"/>
                  </a:lnTo>
                  <a:cubicBezTo>
                    <a:pt x="0" y="29799"/>
                    <a:pt x="4273" y="19484"/>
                    <a:pt x="11878" y="11878"/>
                  </a:cubicBezTo>
                  <a:cubicBezTo>
                    <a:pt x="19484" y="4273"/>
                    <a:pt x="29799" y="0"/>
                    <a:pt x="40555" y="0"/>
                  </a:cubicBezTo>
                  <a:close/>
                </a:path>
              </a:pathLst>
            </a:custGeom>
            <a:solidFill>
              <a:srgbClr val="BF0000"/>
            </a:solidFill>
          </p:spPr>
        </p:sp>
        <p:sp>
          <p:nvSpPr>
            <p:cNvPr name="TextBox 12" id="12"/>
            <p:cNvSpPr txBox="true"/>
            <p:nvPr/>
          </p:nvSpPr>
          <p:spPr>
            <a:xfrm>
              <a:off x="0" y="-47625"/>
              <a:ext cx="812800" cy="860425"/>
            </a:xfrm>
            <a:prstGeom prst="rect">
              <a:avLst/>
            </a:prstGeom>
          </p:spPr>
          <p:txBody>
            <a:bodyPr anchor="ctr" rtlCol="false" tIns="50800" lIns="50800" bIns="50800" rIns="50800"/>
            <a:lstStyle/>
            <a:p>
              <a:pPr algn="ctr">
                <a:lnSpc>
                  <a:spcPts val="2800"/>
                </a:lnSpc>
              </a:pPr>
            </a:p>
          </p:txBody>
        </p:sp>
      </p:grpSp>
      <p:grpSp>
        <p:nvGrpSpPr>
          <p:cNvPr name="Group 13" id="13"/>
          <p:cNvGrpSpPr>
            <a:grpSpLocks noChangeAspect="true"/>
          </p:cNvGrpSpPr>
          <p:nvPr/>
        </p:nvGrpSpPr>
        <p:grpSpPr>
          <a:xfrm rot="0">
            <a:off x="10509033" y="5674159"/>
            <a:ext cx="3070915" cy="3070915"/>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0" t="-5078" r="0" b="-49063"/>
              </a:stretch>
            </a:blipFill>
          </p:spPr>
        </p:sp>
      </p:grpSp>
      <p:grpSp>
        <p:nvGrpSpPr>
          <p:cNvPr name="Group 15" id="15"/>
          <p:cNvGrpSpPr>
            <a:grpSpLocks noChangeAspect="true"/>
          </p:cNvGrpSpPr>
          <p:nvPr/>
        </p:nvGrpSpPr>
        <p:grpSpPr>
          <a:xfrm rot="0">
            <a:off x="13848940" y="5696038"/>
            <a:ext cx="3070915" cy="3070915"/>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7"/>
              <a:stretch>
                <a:fillRect l="0" t="-52671" r="0" b="0"/>
              </a:stretch>
            </a:blipFill>
          </p:spPr>
        </p:sp>
      </p:grpSp>
      <p:sp>
        <p:nvSpPr>
          <p:cNvPr name="TextBox 17" id="17"/>
          <p:cNvSpPr txBox="true"/>
          <p:nvPr/>
        </p:nvSpPr>
        <p:spPr>
          <a:xfrm rot="0">
            <a:off x="10509033" y="1453387"/>
            <a:ext cx="6410822" cy="1057275"/>
          </a:xfrm>
          <a:prstGeom prst="rect">
            <a:avLst/>
          </a:prstGeom>
        </p:spPr>
        <p:txBody>
          <a:bodyPr anchor="t" rtlCol="false" tIns="0" lIns="0" bIns="0" rIns="0">
            <a:spAutoFit/>
          </a:bodyPr>
          <a:lstStyle/>
          <a:p>
            <a:pPr>
              <a:lnSpc>
                <a:spcPts val="8399"/>
              </a:lnSpc>
            </a:pPr>
            <a:r>
              <a:rPr lang="en-US" sz="6999">
                <a:solidFill>
                  <a:srgbClr val="F0EDEB"/>
                </a:solidFill>
                <a:latin typeface="Glacial Indifference Bold"/>
              </a:rPr>
              <a:t>WAISENHAUS</a:t>
            </a:r>
          </a:p>
        </p:txBody>
      </p:sp>
      <p:sp>
        <p:nvSpPr>
          <p:cNvPr name="TextBox 18" id="18"/>
          <p:cNvSpPr txBox="true"/>
          <p:nvPr/>
        </p:nvSpPr>
        <p:spPr>
          <a:xfrm rot="0">
            <a:off x="1707083" y="4951143"/>
            <a:ext cx="3914806" cy="514350"/>
          </a:xfrm>
          <a:prstGeom prst="rect">
            <a:avLst/>
          </a:prstGeom>
        </p:spPr>
        <p:txBody>
          <a:bodyPr anchor="t" rtlCol="false" tIns="0" lIns="0" bIns="0" rIns="0">
            <a:spAutoFit/>
          </a:bodyPr>
          <a:lstStyle/>
          <a:p>
            <a:pPr algn="ctr">
              <a:lnSpc>
                <a:spcPts val="4200"/>
              </a:lnSpc>
            </a:pPr>
            <a:r>
              <a:rPr lang="en-US" sz="3000">
                <a:solidFill>
                  <a:srgbClr val="050201"/>
                </a:solidFill>
                <a:latin typeface="Open Sans Bold"/>
              </a:rPr>
              <a:t>Little Richard</a:t>
            </a:r>
          </a:p>
        </p:txBody>
      </p:sp>
      <p:sp>
        <p:nvSpPr>
          <p:cNvPr name="TextBox 19" id="19"/>
          <p:cNvSpPr txBox="true"/>
          <p:nvPr/>
        </p:nvSpPr>
        <p:spPr>
          <a:xfrm rot="0">
            <a:off x="1945947" y="5542893"/>
            <a:ext cx="3437079" cy="1289685"/>
          </a:xfrm>
          <a:prstGeom prst="rect">
            <a:avLst/>
          </a:prstGeom>
        </p:spPr>
        <p:txBody>
          <a:bodyPr anchor="t" rtlCol="false" tIns="0" lIns="0" bIns="0" rIns="0">
            <a:spAutoFit/>
          </a:bodyPr>
          <a:lstStyle/>
          <a:p>
            <a:pPr algn="ctr">
              <a:lnSpc>
                <a:spcPts val="3464"/>
              </a:lnSpc>
            </a:pPr>
            <a:r>
              <a:rPr lang="en-US" sz="2474">
                <a:solidFill>
                  <a:srgbClr val="050201"/>
                </a:solidFill>
                <a:latin typeface="Open Sans Light"/>
              </a:rPr>
              <a:t>Gefunden in einer Pappschachtel vor einem Krankenhaus.</a:t>
            </a:r>
          </a:p>
        </p:txBody>
      </p:sp>
      <p:sp>
        <p:nvSpPr>
          <p:cNvPr name="TextBox 20" id="20"/>
          <p:cNvSpPr txBox="true"/>
          <p:nvPr/>
        </p:nvSpPr>
        <p:spPr>
          <a:xfrm rot="0">
            <a:off x="2276369" y="8043399"/>
            <a:ext cx="4729226" cy="701675"/>
          </a:xfrm>
          <a:prstGeom prst="rect">
            <a:avLst/>
          </a:prstGeom>
        </p:spPr>
        <p:txBody>
          <a:bodyPr anchor="t" rtlCol="false" tIns="0" lIns="0" bIns="0" rIns="0">
            <a:spAutoFit/>
          </a:bodyPr>
          <a:lstStyle/>
          <a:p>
            <a:pPr algn="just">
              <a:lnSpc>
                <a:spcPts val="2800"/>
              </a:lnSpc>
            </a:pPr>
            <a:r>
              <a:rPr lang="en-US" sz="2000">
                <a:solidFill>
                  <a:srgbClr val="FFFFFF"/>
                </a:solidFill>
                <a:latin typeface="Open Sans Light"/>
              </a:rPr>
              <a:t>Wir brauchen sowohl Freiwillige als auch Geld</a:t>
            </a:r>
          </a:p>
        </p:txBody>
      </p:sp>
      <p:sp>
        <p:nvSpPr>
          <p:cNvPr name="TextBox 21" id="21"/>
          <p:cNvSpPr txBox="true"/>
          <p:nvPr/>
        </p:nvSpPr>
        <p:spPr>
          <a:xfrm rot="0">
            <a:off x="2335694" y="7175036"/>
            <a:ext cx="4669901" cy="788035"/>
          </a:xfrm>
          <a:prstGeom prst="rect">
            <a:avLst/>
          </a:prstGeom>
        </p:spPr>
        <p:txBody>
          <a:bodyPr anchor="t" rtlCol="false" tIns="0" lIns="0" bIns="0" rIns="0">
            <a:spAutoFit/>
          </a:bodyPr>
          <a:lstStyle/>
          <a:p>
            <a:pPr>
              <a:lnSpc>
                <a:spcPts val="6440"/>
              </a:lnSpc>
            </a:pPr>
            <a:r>
              <a:rPr lang="en-US" sz="4600">
                <a:solidFill>
                  <a:srgbClr val="FFFFFF"/>
                </a:solidFill>
                <a:latin typeface="Glacial Indifference Bold"/>
              </a:rPr>
              <a:t>VISION PEOPLE</a:t>
            </a:r>
          </a:p>
        </p:txBody>
      </p:sp>
      <p:sp>
        <p:nvSpPr>
          <p:cNvPr name="TextBox 22" id="22"/>
          <p:cNvSpPr txBox="true"/>
          <p:nvPr/>
        </p:nvSpPr>
        <p:spPr>
          <a:xfrm rot="0">
            <a:off x="10506741" y="2472562"/>
            <a:ext cx="6410822" cy="2731135"/>
          </a:xfrm>
          <a:prstGeom prst="rect">
            <a:avLst/>
          </a:prstGeom>
        </p:spPr>
        <p:txBody>
          <a:bodyPr anchor="t" rtlCol="false" tIns="0" lIns="0" bIns="0" rIns="0">
            <a:spAutoFit/>
          </a:bodyPr>
          <a:lstStyle/>
          <a:p>
            <a:pPr algn="just">
              <a:lnSpc>
                <a:spcPts val="2765"/>
              </a:lnSpc>
            </a:pPr>
            <a:r>
              <a:rPr lang="en-US" sz="1975">
                <a:solidFill>
                  <a:srgbClr val="F0EDEB"/>
                </a:solidFill>
                <a:latin typeface="Open Sans Light"/>
              </a:rPr>
              <a:t>Sie brauchen dringend physische Unterstützung sowie Geld für Milchpulver, Gas, Lebensmittel, Kleidung und Gehalt.</a:t>
            </a:r>
          </a:p>
          <a:p>
            <a:pPr algn="just">
              <a:lnSpc>
                <a:spcPts val="2765"/>
              </a:lnSpc>
            </a:pPr>
          </a:p>
          <a:p>
            <a:pPr algn="just">
              <a:lnSpc>
                <a:spcPts val="2765"/>
              </a:lnSpc>
            </a:pPr>
            <a:r>
              <a:rPr lang="en-US" sz="1975">
                <a:solidFill>
                  <a:srgbClr val="F0EDEB"/>
                </a:solidFill>
                <a:latin typeface="Open Sans Light"/>
              </a:rPr>
              <a:t>Dieses Projekt kann bereits direkt umgesetzt werden. Alle Kontakte sind vorhanden, ebenso wie Möglichkeiten der Unterbringung. Ein freiwilliges soziales Jahr oder ab 3 Monaten Aufenthalt, sind machbar.</a:t>
            </a:r>
          </a:p>
        </p:txBody>
      </p:sp>
      <p:sp>
        <p:nvSpPr>
          <p:cNvPr name="Freeform 23" id="23"/>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8"/>
            <a:stretch>
              <a:fillRect l="0" t="-71378" r="0" b="-69442"/>
            </a:stretch>
          </a:blipFill>
        </p:spPr>
      </p:sp>
      <p:sp>
        <p:nvSpPr>
          <p:cNvPr name="TextBox 24" id="24"/>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FFFFFF"/>
                </a:solidFill>
                <a:latin typeface="Glacial Indifference Bold"/>
              </a:rPr>
              <a:t>THE-WORLD-NEEDS-YOU.COM</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50201"/>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403668" y="1028700"/>
            <a:ext cx="4881288" cy="4881288"/>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23725" t="0" r="-23725" b="0"/>
              </a:stretch>
            </a:blipFill>
          </p:spPr>
        </p:sp>
      </p:grpSp>
      <p:sp>
        <p:nvSpPr>
          <p:cNvPr name="Freeform 4" id="4"/>
          <p:cNvSpPr/>
          <p:nvPr/>
        </p:nvSpPr>
        <p:spPr>
          <a:xfrm flipH="false" flipV="false" rot="0">
            <a:off x="7944881" y="2081614"/>
            <a:ext cx="1284469" cy="176614"/>
          </a:xfrm>
          <a:custGeom>
            <a:avLst/>
            <a:gdLst/>
            <a:ahLst/>
            <a:cxnLst/>
            <a:rect r="r" b="b" t="t" l="l"/>
            <a:pathLst>
              <a:path h="176614" w="1284469">
                <a:moveTo>
                  <a:pt x="0" y="0"/>
                </a:moveTo>
                <a:lnTo>
                  <a:pt x="1284469" y="0"/>
                </a:lnTo>
                <a:lnTo>
                  <a:pt x="1284469" y="176615"/>
                </a:lnTo>
                <a:lnTo>
                  <a:pt x="0" y="1766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6622615" y="1028700"/>
            <a:ext cx="9528338" cy="1057275"/>
          </a:xfrm>
          <a:prstGeom prst="rect">
            <a:avLst/>
          </a:prstGeom>
        </p:spPr>
        <p:txBody>
          <a:bodyPr anchor="t" rtlCol="false" tIns="0" lIns="0" bIns="0" rIns="0">
            <a:spAutoFit/>
          </a:bodyPr>
          <a:lstStyle/>
          <a:p>
            <a:pPr>
              <a:lnSpc>
                <a:spcPts val="8399"/>
              </a:lnSpc>
            </a:pPr>
            <a:r>
              <a:rPr lang="en-US" sz="6999">
                <a:solidFill>
                  <a:srgbClr val="FFFFFF"/>
                </a:solidFill>
                <a:latin typeface="Glacial Indifference Bold"/>
              </a:rPr>
              <a:t>WAISENHAUS</a:t>
            </a:r>
          </a:p>
        </p:txBody>
      </p:sp>
      <p:sp>
        <p:nvSpPr>
          <p:cNvPr name="TextBox 6" id="6"/>
          <p:cNvSpPr txBox="true"/>
          <p:nvPr/>
        </p:nvSpPr>
        <p:spPr>
          <a:xfrm rot="0">
            <a:off x="7944881" y="2401104"/>
            <a:ext cx="8961756" cy="10572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STÄRKUNG DER GESELLSCHAFT UND DES BEWUSSTSEINS</a:t>
            </a:r>
          </a:p>
        </p:txBody>
      </p:sp>
      <p:sp>
        <p:nvSpPr>
          <p:cNvPr name="TextBox 7" id="7"/>
          <p:cNvSpPr txBox="true"/>
          <p:nvPr/>
        </p:nvSpPr>
        <p:spPr>
          <a:xfrm rot="0">
            <a:off x="7944881" y="3421719"/>
            <a:ext cx="8961756" cy="4578350"/>
          </a:xfrm>
          <a:prstGeom prst="rect">
            <a:avLst/>
          </a:prstGeom>
        </p:spPr>
        <p:txBody>
          <a:bodyPr anchor="t" rtlCol="false" tIns="0" lIns="0" bIns="0" rIns="0">
            <a:spAutoFit/>
          </a:bodyPr>
          <a:lstStyle/>
          <a:p>
            <a:pPr algn="just">
              <a:lnSpc>
                <a:spcPts val="2800"/>
              </a:lnSpc>
            </a:pPr>
            <a:r>
              <a:rPr lang="en-US" sz="2000">
                <a:solidFill>
                  <a:srgbClr val="FFFFFF"/>
                </a:solidFill>
                <a:latin typeface="Open Sans Light"/>
              </a:rPr>
              <a:t>Die Organisation Women in Law and Development in Africa (www.wildaftanzania. org) forderte die Regierung auf, das veraltete Heiratsgesetz von 1971 zu modernisieren. Es erlaubt Mädchen, mit elterlicher Zustimmung ab dem Alter von 14 Jahren zu heiraten. 40 % der tansanischen Mädchen sind im Alter von 18 Jahren verheiratet. Dies ist oft wirtschaftlich motiviert, führt zu hohen Geburtenraten und gefährdet die Gesundheit und das Leben der jungen Mütter und Kinder. Diejenigen, die zu früh gebären, haben auch ein hohes Risiko, eine Fistel zu bekommen. Jedes Jahr brechen etwa 8.000 Mädchen die Schule wegen einer Schwangerschaft ab.</a:t>
            </a:r>
          </a:p>
          <a:p>
            <a:pPr algn="just">
              <a:lnSpc>
                <a:spcPts val="2800"/>
              </a:lnSpc>
            </a:pPr>
          </a:p>
          <a:p>
            <a:pPr algn="just">
              <a:lnSpc>
                <a:spcPts val="2800"/>
              </a:lnSpc>
            </a:pPr>
            <a:r>
              <a:rPr lang="en-US" sz="2000">
                <a:solidFill>
                  <a:srgbClr val="FFFFFF"/>
                </a:solidFill>
                <a:latin typeface="Open Sans Light"/>
              </a:rPr>
              <a:t>Wenn Kinder geboren werden, kommen viele von ihnen im Dschungel zur Welt und werden dort den Tieren überlassen. Wieder andere werden in Kisten vor einem Krankenhaus abgelegt und dann dem Waisenhaus übergeben.</a:t>
            </a:r>
          </a:p>
        </p:txBody>
      </p:sp>
      <p:sp>
        <p:nvSpPr>
          <p:cNvPr name="TextBox 8" id="8"/>
          <p:cNvSpPr txBox="true"/>
          <p:nvPr/>
        </p:nvSpPr>
        <p:spPr>
          <a:xfrm rot="0">
            <a:off x="1517215" y="6243363"/>
            <a:ext cx="4767740" cy="1406525"/>
          </a:xfrm>
          <a:prstGeom prst="rect">
            <a:avLst/>
          </a:prstGeom>
        </p:spPr>
        <p:txBody>
          <a:bodyPr anchor="t" rtlCol="false" tIns="0" lIns="0" bIns="0" rIns="0">
            <a:spAutoFit/>
          </a:bodyPr>
          <a:lstStyle/>
          <a:p>
            <a:pPr algn="just">
              <a:lnSpc>
                <a:spcPts val="2800"/>
              </a:lnSpc>
            </a:pPr>
            <a:r>
              <a:rPr lang="en-US" sz="2000">
                <a:solidFill>
                  <a:srgbClr val="FFFFFF"/>
                </a:solidFill>
                <a:latin typeface="Open Sans Light"/>
              </a:rPr>
              <a:t>Der Grund dafür ist:</a:t>
            </a:r>
          </a:p>
          <a:p>
            <a:pPr algn="just" marL="431801" indent="-215900" lvl="1">
              <a:lnSpc>
                <a:spcPts val="2800"/>
              </a:lnSpc>
              <a:buFont typeface="Arial"/>
              <a:buChar char="•"/>
            </a:pPr>
            <a:r>
              <a:rPr lang="en-US" sz="2000">
                <a:solidFill>
                  <a:srgbClr val="FFFFFF"/>
                </a:solidFill>
                <a:latin typeface="Open Sans Light"/>
              </a:rPr>
              <a:t>Illegalität</a:t>
            </a:r>
          </a:p>
          <a:p>
            <a:pPr algn="just" marL="431801" indent="-215900" lvl="1">
              <a:lnSpc>
                <a:spcPts val="2800"/>
              </a:lnSpc>
              <a:buFont typeface="Arial"/>
              <a:buChar char="•"/>
            </a:pPr>
            <a:r>
              <a:rPr lang="en-US" sz="2000">
                <a:solidFill>
                  <a:srgbClr val="FFFFFF"/>
                </a:solidFill>
                <a:latin typeface="Open Sans Light"/>
              </a:rPr>
              <a:t>Geldmangel</a:t>
            </a:r>
          </a:p>
          <a:p>
            <a:pPr algn="just" marL="431801" indent="-215900" lvl="1">
              <a:lnSpc>
                <a:spcPts val="2800"/>
              </a:lnSpc>
              <a:buFont typeface="Arial"/>
              <a:buChar char="•"/>
            </a:pPr>
            <a:r>
              <a:rPr lang="en-US" sz="2000">
                <a:solidFill>
                  <a:srgbClr val="FFFFFF"/>
                </a:solidFill>
                <a:latin typeface="Open Sans Light"/>
              </a:rPr>
              <a:t>Vergewaltigung</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50201"/>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403668" y="1028700"/>
            <a:ext cx="4881288" cy="4881288"/>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23725" t="0" r="-23725" b="0"/>
              </a:stretch>
            </a:blipFill>
          </p:spPr>
        </p:sp>
      </p:grpSp>
      <p:sp>
        <p:nvSpPr>
          <p:cNvPr name="Freeform 4" id="4"/>
          <p:cNvSpPr/>
          <p:nvPr/>
        </p:nvSpPr>
        <p:spPr>
          <a:xfrm flipH="false" flipV="false" rot="0">
            <a:off x="7944881" y="2081614"/>
            <a:ext cx="1284469" cy="176614"/>
          </a:xfrm>
          <a:custGeom>
            <a:avLst/>
            <a:gdLst/>
            <a:ahLst/>
            <a:cxnLst/>
            <a:rect r="r" b="b" t="t" l="l"/>
            <a:pathLst>
              <a:path h="176614" w="1284469">
                <a:moveTo>
                  <a:pt x="0" y="0"/>
                </a:moveTo>
                <a:lnTo>
                  <a:pt x="1284469" y="0"/>
                </a:lnTo>
                <a:lnTo>
                  <a:pt x="1284469" y="176615"/>
                </a:lnTo>
                <a:lnTo>
                  <a:pt x="0" y="1766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6622615" y="1028700"/>
            <a:ext cx="9528338" cy="1057275"/>
          </a:xfrm>
          <a:prstGeom prst="rect">
            <a:avLst/>
          </a:prstGeom>
        </p:spPr>
        <p:txBody>
          <a:bodyPr anchor="t" rtlCol="false" tIns="0" lIns="0" bIns="0" rIns="0">
            <a:spAutoFit/>
          </a:bodyPr>
          <a:lstStyle/>
          <a:p>
            <a:pPr>
              <a:lnSpc>
                <a:spcPts val="8399"/>
              </a:lnSpc>
            </a:pPr>
            <a:r>
              <a:rPr lang="en-US" sz="6999">
                <a:solidFill>
                  <a:srgbClr val="FFFFFF"/>
                </a:solidFill>
                <a:latin typeface="Glacial Indifference Bold"/>
              </a:rPr>
              <a:t>WAISENHAUS</a:t>
            </a:r>
          </a:p>
        </p:txBody>
      </p:sp>
      <p:sp>
        <p:nvSpPr>
          <p:cNvPr name="TextBox 6" id="6"/>
          <p:cNvSpPr txBox="true"/>
          <p:nvPr/>
        </p:nvSpPr>
        <p:spPr>
          <a:xfrm rot="0">
            <a:off x="7944881" y="2401104"/>
            <a:ext cx="7152395"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WAS SIE BRAUHEN IST</a:t>
            </a:r>
          </a:p>
        </p:txBody>
      </p:sp>
      <p:sp>
        <p:nvSpPr>
          <p:cNvPr name="TextBox 7" id="7"/>
          <p:cNvSpPr txBox="true"/>
          <p:nvPr/>
        </p:nvSpPr>
        <p:spPr>
          <a:xfrm rot="0">
            <a:off x="7944881" y="3086904"/>
            <a:ext cx="8961756" cy="2111375"/>
          </a:xfrm>
          <a:prstGeom prst="rect">
            <a:avLst/>
          </a:prstGeom>
        </p:spPr>
        <p:txBody>
          <a:bodyPr anchor="t" rtlCol="false" tIns="0" lIns="0" bIns="0" rIns="0">
            <a:spAutoFit/>
          </a:bodyPr>
          <a:lstStyle/>
          <a:p>
            <a:pPr algn="just">
              <a:lnSpc>
                <a:spcPts val="2800"/>
              </a:lnSpc>
            </a:pPr>
            <a:r>
              <a:rPr lang="en-US" sz="2000">
                <a:solidFill>
                  <a:srgbClr val="FFFFFF"/>
                </a:solidFill>
                <a:latin typeface="Open Sans Light"/>
              </a:rPr>
              <a:t>Sie sind auf Hilfe von außen angewiesen:</a:t>
            </a:r>
          </a:p>
          <a:p>
            <a:pPr algn="just" marL="431801" indent="-215900" lvl="1">
              <a:lnSpc>
                <a:spcPts val="2800"/>
              </a:lnSpc>
              <a:buFont typeface="Arial"/>
              <a:buChar char="•"/>
            </a:pPr>
            <a:r>
              <a:rPr lang="en-US" sz="2000">
                <a:solidFill>
                  <a:srgbClr val="FFFFFF"/>
                </a:solidFill>
                <a:latin typeface="Open Sans Light"/>
              </a:rPr>
              <a:t>Sie brauchen regelmäßig Gas zum Kochen, </a:t>
            </a:r>
          </a:p>
          <a:p>
            <a:pPr algn="just" marL="431801" indent="-215900" lvl="1">
              <a:lnSpc>
                <a:spcPts val="2800"/>
              </a:lnSpc>
              <a:buFont typeface="Arial"/>
              <a:buChar char="•"/>
            </a:pPr>
            <a:r>
              <a:rPr lang="en-US" sz="2000">
                <a:solidFill>
                  <a:srgbClr val="FFFFFF"/>
                </a:solidFill>
                <a:latin typeface="Open Sans Light"/>
              </a:rPr>
              <a:t>Milchpulver für die Säuglinge, </a:t>
            </a:r>
          </a:p>
          <a:p>
            <a:pPr algn="just" marL="431801" indent="-215900" lvl="1">
              <a:lnSpc>
                <a:spcPts val="2800"/>
              </a:lnSpc>
              <a:buFont typeface="Arial"/>
              <a:buChar char="•"/>
            </a:pPr>
            <a:r>
              <a:rPr lang="en-US" sz="2000">
                <a:solidFill>
                  <a:srgbClr val="FFFFFF"/>
                </a:solidFill>
                <a:latin typeface="Open Sans Light"/>
              </a:rPr>
              <a:t>Lebensmittel und </a:t>
            </a:r>
          </a:p>
          <a:p>
            <a:pPr algn="just" marL="431801" indent="-215900" lvl="1">
              <a:lnSpc>
                <a:spcPts val="2800"/>
              </a:lnSpc>
              <a:buFont typeface="Arial"/>
              <a:buChar char="•"/>
            </a:pPr>
            <a:r>
              <a:rPr lang="en-US" sz="2000">
                <a:solidFill>
                  <a:srgbClr val="FFFFFF"/>
                </a:solidFill>
                <a:latin typeface="Open Sans Light"/>
              </a:rPr>
              <a:t>Kleidung, sowie </a:t>
            </a:r>
          </a:p>
          <a:p>
            <a:pPr algn="just" marL="431801" indent="-215900" lvl="1">
              <a:lnSpc>
                <a:spcPts val="2800"/>
              </a:lnSpc>
              <a:buFont typeface="Arial"/>
              <a:buChar char="•"/>
            </a:pPr>
            <a:r>
              <a:rPr lang="en-US" sz="2000">
                <a:solidFill>
                  <a:srgbClr val="FFFFFF"/>
                </a:solidFill>
                <a:latin typeface="Open Sans Light"/>
              </a:rPr>
              <a:t>körperliche Unterstützung durch Erzieher.</a:t>
            </a:r>
          </a:p>
        </p:txBody>
      </p:sp>
      <p:grpSp>
        <p:nvGrpSpPr>
          <p:cNvPr name="Group 8" id="8"/>
          <p:cNvGrpSpPr>
            <a:grpSpLocks noChangeAspect="true"/>
          </p:cNvGrpSpPr>
          <p:nvPr/>
        </p:nvGrpSpPr>
        <p:grpSpPr>
          <a:xfrm rot="0">
            <a:off x="1403668" y="6616917"/>
            <a:ext cx="2440644" cy="2440644"/>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24906" t="0" r="-24906" b="0"/>
              </a:stretch>
            </a:blipFill>
          </p:spPr>
        </p:sp>
      </p:grpSp>
      <p:grpSp>
        <p:nvGrpSpPr>
          <p:cNvPr name="Group 10" id="10"/>
          <p:cNvGrpSpPr>
            <a:grpSpLocks noChangeAspect="true"/>
          </p:cNvGrpSpPr>
          <p:nvPr/>
        </p:nvGrpSpPr>
        <p:grpSpPr>
          <a:xfrm rot="0">
            <a:off x="4676310" y="6616917"/>
            <a:ext cx="2440644" cy="2440644"/>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16666" t="0" r="-16666" b="0"/>
              </a:stretch>
            </a:blipFill>
          </p:spPr>
        </p:sp>
      </p:grpSp>
      <p:grpSp>
        <p:nvGrpSpPr>
          <p:cNvPr name="Group 12" id="12"/>
          <p:cNvGrpSpPr>
            <a:grpSpLocks noChangeAspect="true"/>
          </p:cNvGrpSpPr>
          <p:nvPr/>
        </p:nvGrpSpPr>
        <p:grpSpPr>
          <a:xfrm rot="0">
            <a:off x="8009028" y="6616917"/>
            <a:ext cx="2440644" cy="2440644"/>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7"/>
              <a:stretch>
                <a:fillRect l="-16666" t="0" r="-16666" b="0"/>
              </a:stretch>
            </a:blipFill>
          </p:spPr>
        </p:sp>
      </p:grpSp>
      <p:grpSp>
        <p:nvGrpSpPr>
          <p:cNvPr name="Group 14" id="14"/>
          <p:cNvGrpSpPr>
            <a:grpSpLocks noChangeAspect="true"/>
          </p:cNvGrpSpPr>
          <p:nvPr/>
        </p:nvGrpSpPr>
        <p:grpSpPr>
          <a:xfrm rot="0">
            <a:off x="11386784" y="6616917"/>
            <a:ext cx="2440644" cy="2440644"/>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8"/>
              <a:stretch>
                <a:fillRect l="-19164" t="0" r="-19164"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40462" y="838356"/>
            <a:ext cx="7383849" cy="7383849"/>
            <a:chOff x="0" y="0"/>
            <a:chExt cx="812800" cy="812800"/>
          </a:xfrm>
        </p:grpSpPr>
        <p:sp>
          <p:nvSpPr>
            <p:cNvPr name="Freeform 4" id="4"/>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0201"/>
            </a:solidFill>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grpSp>
        <p:nvGrpSpPr>
          <p:cNvPr name="Group 6" id="6"/>
          <p:cNvGrpSpPr>
            <a:grpSpLocks noChangeAspect="true"/>
          </p:cNvGrpSpPr>
          <p:nvPr/>
        </p:nvGrpSpPr>
        <p:grpSpPr>
          <a:xfrm rot="0">
            <a:off x="1028700" y="1028700"/>
            <a:ext cx="7383879" cy="7383849"/>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1592" t="0" r="-41592" b="0"/>
              </a:stretch>
            </a:blipFill>
          </p:spPr>
        </p:sp>
      </p:grpSp>
      <p:grpSp>
        <p:nvGrpSpPr>
          <p:cNvPr name="Group 8" id="8"/>
          <p:cNvGrpSpPr>
            <a:grpSpLocks noChangeAspect="true"/>
          </p:cNvGrpSpPr>
          <p:nvPr/>
        </p:nvGrpSpPr>
        <p:grpSpPr>
          <a:xfrm rot="0">
            <a:off x="6453696" y="5355838"/>
            <a:ext cx="3917766" cy="3902462"/>
            <a:chOff x="0" y="0"/>
            <a:chExt cx="6502400" cy="6477000"/>
          </a:xfrm>
        </p:grpSpPr>
        <p:sp>
          <p:nvSpPr>
            <p:cNvPr name="Freeform 9" id="9"/>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t="0" r="223" b="-54141"/>
              </a:stretch>
            </a:blipFill>
          </p:spPr>
        </p:sp>
        <p:sp>
          <p:nvSpPr>
            <p:cNvPr name="Freeform 10" id="10"/>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8F6B5A"/>
            </a:solidFill>
          </p:spPr>
        </p:sp>
      </p:grpSp>
      <p:sp>
        <p:nvSpPr>
          <p:cNvPr name="TextBox 11" id="11"/>
          <p:cNvSpPr txBox="true"/>
          <p:nvPr/>
        </p:nvSpPr>
        <p:spPr>
          <a:xfrm rot="0">
            <a:off x="10134600" y="2038737"/>
            <a:ext cx="6482466" cy="1057275"/>
          </a:xfrm>
          <a:prstGeom prst="rect">
            <a:avLst/>
          </a:prstGeom>
        </p:spPr>
        <p:txBody>
          <a:bodyPr anchor="t" rtlCol="false" tIns="0" lIns="0" bIns="0" rIns="0">
            <a:spAutoFit/>
          </a:bodyPr>
          <a:lstStyle/>
          <a:p>
            <a:pPr>
              <a:lnSpc>
                <a:spcPts val="8399"/>
              </a:lnSpc>
            </a:pPr>
            <a:r>
              <a:rPr lang="en-US" sz="6999">
                <a:solidFill>
                  <a:srgbClr val="050201"/>
                </a:solidFill>
                <a:latin typeface="Glacial Indifference Bold"/>
              </a:rPr>
              <a:t>EINFÜHRUNG</a:t>
            </a:r>
          </a:p>
        </p:txBody>
      </p:sp>
      <p:sp>
        <p:nvSpPr>
          <p:cNvPr name="TextBox 12" id="12"/>
          <p:cNvSpPr txBox="true"/>
          <p:nvPr/>
        </p:nvSpPr>
        <p:spPr>
          <a:xfrm rot="0">
            <a:off x="10134600" y="3288855"/>
            <a:ext cx="6482466" cy="1057275"/>
          </a:xfrm>
          <a:prstGeom prst="rect">
            <a:avLst/>
          </a:prstGeom>
        </p:spPr>
        <p:txBody>
          <a:bodyPr anchor="t" rtlCol="false" tIns="0" lIns="0" bIns="0" rIns="0">
            <a:spAutoFit/>
          </a:bodyPr>
          <a:lstStyle/>
          <a:p>
            <a:pPr>
              <a:lnSpc>
                <a:spcPts val="4200"/>
              </a:lnSpc>
              <a:spcBef>
                <a:spcPct val="0"/>
              </a:spcBef>
            </a:pPr>
            <a:r>
              <a:rPr lang="en-US" sz="3000">
                <a:solidFill>
                  <a:srgbClr val="050201"/>
                </a:solidFill>
                <a:latin typeface="Glacial Indifference Bold"/>
              </a:rPr>
              <a:t>HELFEN SIE MIT, HOFFNUNG ZU GEBEN.</a:t>
            </a:r>
          </a:p>
        </p:txBody>
      </p:sp>
      <p:sp>
        <p:nvSpPr>
          <p:cNvPr name="TextBox 13" id="13"/>
          <p:cNvSpPr txBox="true"/>
          <p:nvPr/>
        </p:nvSpPr>
        <p:spPr>
          <a:xfrm rot="0">
            <a:off x="10134600" y="4298505"/>
            <a:ext cx="6482466" cy="1406525"/>
          </a:xfrm>
          <a:prstGeom prst="rect">
            <a:avLst/>
          </a:prstGeom>
        </p:spPr>
        <p:txBody>
          <a:bodyPr anchor="t" rtlCol="false" tIns="0" lIns="0" bIns="0" rIns="0">
            <a:spAutoFit/>
          </a:bodyPr>
          <a:lstStyle/>
          <a:p>
            <a:pPr algn="just">
              <a:lnSpc>
                <a:spcPts val="2800"/>
              </a:lnSpc>
            </a:pPr>
            <a:r>
              <a:rPr lang="en-US" sz="2000">
                <a:solidFill>
                  <a:srgbClr val="050201"/>
                </a:solidFill>
                <a:latin typeface="Open Sans Light"/>
              </a:rPr>
              <a:t>Unsere Aufgabe ist es, eine Welt zu schaffen, in der Hoffnung und Chancengleichheit für alle zur Realität wird. Mit Ihrer Unterstützung können wir gemeinsam etwas bewirken und Hoffnung geben.</a:t>
            </a:r>
          </a:p>
        </p:txBody>
      </p:sp>
      <p:sp>
        <p:nvSpPr>
          <p:cNvPr name="TextBox 14" id="14"/>
          <p:cNvSpPr txBox="true"/>
          <p:nvPr/>
        </p:nvSpPr>
        <p:spPr>
          <a:xfrm rot="0">
            <a:off x="10776834" y="6230550"/>
            <a:ext cx="5840231" cy="523875"/>
          </a:xfrm>
          <a:prstGeom prst="rect">
            <a:avLst/>
          </a:prstGeom>
        </p:spPr>
        <p:txBody>
          <a:bodyPr anchor="t" rtlCol="false" tIns="0" lIns="0" bIns="0" rIns="0">
            <a:spAutoFit/>
          </a:bodyPr>
          <a:lstStyle/>
          <a:p>
            <a:pPr>
              <a:lnSpc>
                <a:spcPts val="4200"/>
              </a:lnSpc>
            </a:pPr>
            <a:r>
              <a:rPr lang="en-US" sz="3000">
                <a:solidFill>
                  <a:srgbClr val="050201"/>
                </a:solidFill>
                <a:latin typeface="Glacial Indifference Bold"/>
              </a:rPr>
              <a:t>HILFE ZUM GLÜCK.</a:t>
            </a:r>
          </a:p>
        </p:txBody>
      </p:sp>
      <p:sp>
        <p:nvSpPr>
          <p:cNvPr name="TextBox 15" id="15"/>
          <p:cNvSpPr txBox="true"/>
          <p:nvPr/>
        </p:nvSpPr>
        <p:spPr>
          <a:xfrm rot="0">
            <a:off x="10776834" y="6706800"/>
            <a:ext cx="5840231" cy="2816225"/>
          </a:xfrm>
          <a:prstGeom prst="rect">
            <a:avLst/>
          </a:prstGeom>
        </p:spPr>
        <p:txBody>
          <a:bodyPr anchor="t" rtlCol="false" tIns="0" lIns="0" bIns="0" rIns="0">
            <a:spAutoFit/>
          </a:bodyPr>
          <a:lstStyle/>
          <a:p>
            <a:pPr algn="just">
              <a:lnSpc>
                <a:spcPts val="2800"/>
              </a:lnSpc>
            </a:pPr>
            <a:r>
              <a:rPr lang="en-US" sz="2000">
                <a:solidFill>
                  <a:srgbClr val="050201"/>
                </a:solidFill>
                <a:latin typeface="Open Sans Light"/>
              </a:rPr>
              <a:t>Wir glauben, dass ein gesundes, erfülltes Leben die Grundlage für Glück und Freiheit ist und dass jeder Mensch Zugang zu den Ressourcen und Unterstützungssystemen verdient, die dafür notwendig sind.</a:t>
            </a:r>
          </a:p>
          <a:p>
            <a:pPr algn="just">
              <a:lnSpc>
                <a:spcPts val="2800"/>
              </a:lnSpc>
            </a:pPr>
            <a:r>
              <a:rPr lang="en-US" sz="2000">
                <a:solidFill>
                  <a:srgbClr val="050201"/>
                </a:solidFill>
                <a:latin typeface="Open Sans Light"/>
              </a:rPr>
              <a:t>Mit Ihrer Unterstützung können wir gemeinsam etwas bewirken und dafür sorgen, dass mehr Menschen glücklicher sind.</a:t>
            </a:r>
          </a:p>
        </p:txBody>
      </p:sp>
      <p:sp>
        <p:nvSpPr>
          <p:cNvPr name="TextBox 16" id="16"/>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
        <p:nvSpPr>
          <p:cNvPr name="Freeform 17" id="17"/>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6"/>
            <a:stretch>
              <a:fillRect l="0" t="-71378" r="0" b="-69442"/>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209710" y="1028700"/>
            <a:ext cx="5486400" cy="8229600"/>
            <a:chOff x="0" y="0"/>
            <a:chExt cx="6350000" cy="9525000"/>
          </a:xfrm>
        </p:grpSpPr>
        <p:sp>
          <p:nvSpPr>
            <p:cNvPr name="Freeform 4" id="4"/>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0" t="-9259" r="0" b="-9259"/>
              </a:stretch>
            </a:blipFill>
          </p:spPr>
        </p:sp>
      </p:grpSp>
      <p:grpSp>
        <p:nvGrpSpPr>
          <p:cNvPr name="Group 5" id="5"/>
          <p:cNvGrpSpPr>
            <a:grpSpLocks noChangeAspect="true"/>
          </p:cNvGrpSpPr>
          <p:nvPr/>
        </p:nvGrpSpPr>
        <p:grpSpPr>
          <a:xfrm rot="0">
            <a:off x="6941032" y="1028700"/>
            <a:ext cx="3983108" cy="3983108"/>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31786" t="0" r="-31786" b="0"/>
              </a:stretch>
            </a:blipFill>
          </p:spPr>
        </p:sp>
      </p:grpSp>
      <p:grpSp>
        <p:nvGrpSpPr>
          <p:cNvPr name="Group 7" id="7"/>
          <p:cNvGrpSpPr>
            <a:grpSpLocks noChangeAspect="true"/>
          </p:cNvGrpSpPr>
          <p:nvPr/>
        </p:nvGrpSpPr>
        <p:grpSpPr>
          <a:xfrm rot="0">
            <a:off x="6941032" y="5275192"/>
            <a:ext cx="9957770" cy="3983108"/>
            <a:chOff x="0" y="0"/>
            <a:chExt cx="6350000" cy="2540000"/>
          </a:xfrm>
        </p:grpSpPr>
        <p:sp>
          <p:nvSpPr>
            <p:cNvPr name="Freeform 8" id="8"/>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6"/>
              <a:stretch>
                <a:fillRect l="0" t="-26418" r="0" b="-26418"/>
              </a:stretch>
            </a:blipFill>
          </p:spPr>
        </p:sp>
      </p:grpSp>
      <p:grpSp>
        <p:nvGrpSpPr>
          <p:cNvPr name="Group 9" id="9"/>
          <p:cNvGrpSpPr/>
          <p:nvPr/>
        </p:nvGrpSpPr>
        <p:grpSpPr>
          <a:xfrm rot="0">
            <a:off x="11171789" y="1028700"/>
            <a:ext cx="5727012" cy="3983108"/>
            <a:chOff x="0" y="0"/>
            <a:chExt cx="1167871" cy="812248"/>
          </a:xfrm>
        </p:grpSpPr>
        <p:sp>
          <p:nvSpPr>
            <p:cNvPr name="Freeform 10" id="10"/>
            <p:cNvSpPr/>
            <p:nvPr/>
          </p:nvSpPr>
          <p:spPr>
            <a:xfrm flipH="false" flipV="false" rot="0">
              <a:off x="0" y="0"/>
              <a:ext cx="1167871" cy="812248"/>
            </a:xfrm>
            <a:custGeom>
              <a:avLst/>
              <a:gdLst/>
              <a:ahLst/>
              <a:cxnLst/>
              <a:rect r="r" b="b" t="t" l="l"/>
              <a:pathLst>
                <a:path h="812248" w="1167871">
                  <a:moveTo>
                    <a:pt x="40555" y="0"/>
                  </a:moveTo>
                  <a:lnTo>
                    <a:pt x="1127316" y="0"/>
                  </a:lnTo>
                  <a:cubicBezTo>
                    <a:pt x="1149714" y="0"/>
                    <a:pt x="1167871" y="18157"/>
                    <a:pt x="1167871" y="40555"/>
                  </a:cubicBezTo>
                  <a:lnTo>
                    <a:pt x="1167871" y="771694"/>
                  </a:lnTo>
                  <a:cubicBezTo>
                    <a:pt x="1167871" y="782450"/>
                    <a:pt x="1163598" y="792765"/>
                    <a:pt x="1155993" y="800370"/>
                  </a:cubicBezTo>
                  <a:cubicBezTo>
                    <a:pt x="1148387" y="807976"/>
                    <a:pt x="1138072" y="812248"/>
                    <a:pt x="1127316" y="812248"/>
                  </a:cubicBezTo>
                  <a:lnTo>
                    <a:pt x="40555" y="812248"/>
                  </a:lnTo>
                  <a:cubicBezTo>
                    <a:pt x="29799" y="812248"/>
                    <a:pt x="19484" y="807976"/>
                    <a:pt x="11878" y="800370"/>
                  </a:cubicBezTo>
                  <a:cubicBezTo>
                    <a:pt x="4273" y="792765"/>
                    <a:pt x="0" y="782450"/>
                    <a:pt x="0" y="771694"/>
                  </a:cubicBezTo>
                  <a:lnTo>
                    <a:pt x="0" y="40555"/>
                  </a:lnTo>
                  <a:cubicBezTo>
                    <a:pt x="0" y="29799"/>
                    <a:pt x="4273" y="19484"/>
                    <a:pt x="11878" y="11878"/>
                  </a:cubicBezTo>
                  <a:cubicBezTo>
                    <a:pt x="19484" y="4273"/>
                    <a:pt x="29799" y="0"/>
                    <a:pt x="40555" y="0"/>
                  </a:cubicBezTo>
                  <a:close/>
                </a:path>
              </a:pathLst>
            </a:custGeom>
            <a:solidFill>
              <a:srgbClr val="71422C"/>
            </a:solidFill>
          </p:spPr>
        </p:sp>
        <p:sp>
          <p:nvSpPr>
            <p:cNvPr name="TextBox 11" id="11"/>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12" id="12"/>
          <p:cNvSpPr txBox="true"/>
          <p:nvPr/>
        </p:nvSpPr>
        <p:spPr>
          <a:xfrm rot="0">
            <a:off x="11535326" y="1451513"/>
            <a:ext cx="4999939" cy="695325"/>
          </a:xfrm>
          <a:prstGeom prst="rect">
            <a:avLst/>
          </a:prstGeom>
        </p:spPr>
        <p:txBody>
          <a:bodyPr anchor="t" rtlCol="false" tIns="0" lIns="0" bIns="0" rIns="0">
            <a:spAutoFit/>
          </a:bodyPr>
          <a:lstStyle/>
          <a:p>
            <a:pPr>
              <a:lnSpc>
                <a:spcPts val="5475"/>
              </a:lnSpc>
            </a:pPr>
            <a:r>
              <a:rPr lang="en-US" sz="4562">
                <a:solidFill>
                  <a:srgbClr val="F0EDEB"/>
                </a:solidFill>
                <a:latin typeface="Glacial Indifference Bold"/>
              </a:rPr>
              <a:t>SCHUTZ</a:t>
            </a:r>
          </a:p>
        </p:txBody>
      </p:sp>
      <p:sp>
        <p:nvSpPr>
          <p:cNvPr name="TextBox 13" id="13"/>
          <p:cNvSpPr txBox="true"/>
          <p:nvPr/>
        </p:nvSpPr>
        <p:spPr>
          <a:xfrm rot="0">
            <a:off x="11535326" y="2257344"/>
            <a:ext cx="4681454" cy="523875"/>
          </a:xfrm>
          <a:prstGeom prst="rect">
            <a:avLst/>
          </a:prstGeom>
        </p:spPr>
        <p:txBody>
          <a:bodyPr anchor="t" rtlCol="false" tIns="0" lIns="0" bIns="0" rIns="0">
            <a:spAutoFit/>
          </a:bodyPr>
          <a:lstStyle/>
          <a:p>
            <a:pPr>
              <a:lnSpc>
                <a:spcPts val="4200"/>
              </a:lnSpc>
            </a:pPr>
            <a:r>
              <a:rPr lang="en-US" sz="3000">
                <a:solidFill>
                  <a:srgbClr val="F0EDEB"/>
                </a:solidFill>
                <a:latin typeface="Glacial Indifference Bold"/>
              </a:rPr>
              <a:t>BESCHREIBUNG</a:t>
            </a:r>
          </a:p>
        </p:txBody>
      </p:sp>
      <p:sp>
        <p:nvSpPr>
          <p:cNvPr name="TextBox 14" id="14"/>
          <p:cNvSpPr txBox="true"/>
          <p:nvPr/>
        </p:nvSpPr>
        <p:spPr>
          <a:xfrm rot="0">
            <a:off x="11535326" y="2849095"/>
            <a:ext cx="4681454" cy="1054100"/>
          </a:xfrm>
          <a:prstGeom prst="rect">
            <a:avLst/>
          </a:prstGeom>
        </p:spPr>
        <p:txBody>
          <a:bodyPr anchor="t" rtlCol="false" tIns="0" lIns="0" bIns="0" rIns="0">
            <a:spAutoFit/>
          </a:bodyPr>
          <a:lstStyle/>
          <a:p>
            <a:pPr algn="just">
              <a:lnSpc>
                <a:spcPts val="2800"/>
              </a:lnSpc>
            </a:pPr>
            <a:r>
              <a:rPr lang="en-US" sz="2000">
                <a:solidFill>
                  <a:srgbClr val="F0EDEB"/>
                </a:solidFill>
                <a:latin typeface="Open Sans Light"/>
              </a:rPr>
              <a:t>Bau von Zäunen um die Plantagen, um sie vor Tieren und Unbefugten zu schützen.</a:t>
            </a:r>
          </a:p>
        </p:txBody>
      </p:sp>
      <p:sp>
        <p:nvSpPr>
          <p:cNvPr name="Freeform 15" id="15"/>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7"/>
            <a:stretch>
              <a:fillRect l="0" t="-71378" r="0" b="-69442"/>
            </a:stretch>
          </a:blipFill>
        </p:spPr>
      </p:sp>
      <p:sp>
        <p:nvSpPr>
          <p:cNvPr name="TextBox 16" id="16"/>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grpSp>
        <p:nvGrpSpPr>
          <p:cNvPr name="Group 17" id="17"/>
          <p:cNvGrpSpPr/>
          <p:nvPr/>
        </p:nvGrpSpPr>
        <p:grpSpPr>
          <a:xfrm rot="0">
            <a:off x="1807139" y="6920843"/>
            <a:ext cx="5727012" cy="2173675"/>
            <a:chOff x="0" y="0"/>
            <a:chExt cx="1167871" cy="443263"/>
          </a:xfrm>
        </p:grpSpPr>
        <p:sp>
          <p:nvSpPr>
            <p:cNvPr name="Freeform 18" id="18"/>
            <p:cNvSpPr/>
            <p:nvPr/>
          </p:nvSpPr>
          <p:spPr>
            <a:xfrm flipH="false" flipV="false" rot="0">
              <a:off x="0" y="0"/>
              <a:ext cx="1167871" cy="443263"/>
            </a:xfrm>
            <a:custGeom>
              <a:avLst/>
              <a:gdLst/>
              <a:ahLst/>
              <a:cxnLst/>
              <a:rect r="r" b="b" t="t" l="l"/>
              <a:pathLst>
                <a:path h="443263" w="1167871">
                  <a:moveTo>
                    <a:pt x="40555" y="0"/>
                  </a:moveTo>
                  <a:lnTo>
                    <a:pt x="1127316" y="0"/>
                  </a:lnTo>
                  <a:cubicBezTo>
                    <a:pt x="1149714" y="0"/>
                    <a:pt x="1167871" y="18157"/>
                    <a:pt x="1167871" y="40555"/>
                  </a:cubicBezTo>
                  <a:lnTo>
                    <a:pt x="1167871" y="402708"/>
                  </a:lnTo>
                  <a:cubicBezTo>
                    <a:pt x="1167871" y="413464"/>
                    <a:pt x="1163598" y="423779"/>
                    <a:pt x="1155993" y="431385"/>
                  </a:cubicBezTo>
                  <a:cubicBezTo>
                    <a:pt x="1148387" y="438990"/>
                    <a:pt x="1138072" y="443263"/>
                    <a:pt x="1127316" y="443263"/>
                  </a:cubicBezTo>
                  <a:lnTo>
                    <a:pt x="40555" y="443263"/>
                  </a:lnTo>
                  <a:cubicBezTo>
                    <a:pt x="29799" y="443263"/>
                    <a:pt x="19484" y="438990"/>
                    <a:pt x="11878" y="431385"/>
                  </a:cubicBezTo>
                  <a:cubicBezTo>
                    <a:pt x="4273" y="423779"/>
                    <a:pt x="0" y="413464"/>
                    <a:pt x="0" y="402708"/>
                  </a:cubicBezTo>
                  <a:lnTo>
                    <a:pt x="0" y="40555"/>
                  </a:lnTo>
                  <a:cubicBezTo>
                    <a:pt x="0" y="29799"/>
                    <a:pt x="4273" y="19484"/>
                    <a:pt x="11878" y="11878"/>
                  </a:cubicBezTo>
                  <a:cubicBezTo>
                    <a:pt x="19484" y="4273"/>
                    <a:pt x="29799" y="0"/>
                    <a:pt x="40555" y="0"/>
                  </a:cubicBezTo>
                  <a:close/>
                </a:path>
              </a:pathLst>
            </a:custGeom>
            <a:solidFill>
              <a:srgbClr val="BF0000"/>
            </a:solidFill>
          </p:spPr>
        </p:sp>
        <p:sp>
          <p:nvSpPr>
            <p:cNvPr name="TextBox 19" id="19"/>
            <p:cNvSpPr txBox="true"/>
            <p:nvPr/>
          </p:nvSpPr>
          <p:spPr>
            <a:xfrm>
              <a:off x="0" y="-47625"/>
              <a:ext cx="812800" cy="860425"/>
            </a:xfrm>
            <a:prstGeom prst="rect">
              <a:avLst/>
            </a:prstGeom>
          </p:spPr>
          <p:txBody>
            <a:bodyPr anchor="ctr" rtlCol="false" tIns="50800" lIns="50800" bIns="50800" rIns="50800"/>
            <a:lstStyle/>
            <a:p>
              <a:pPr algn="ctr">
                <a:lnSpc>
                  <a:spcPts val="2800"/>
                </a:lnSpc>
              </a:pPr>
            </a:p>
          </p:txBody>
        </p:sp>
      </p:grpSp>
      <p:sp>
        <p:nvSpPr>
          <p:cNvPr name="TextBox 20" id="20"/>
          <p:cNvSpPr txBox="true"/>
          <p:nvPr/>
        </p:nvSpPr>
        <p:spPr>
          <a:xfrm rot="0">
            <a:off x="2306031" y="7960055"/>
            <a:ext cx="4729226" cy="349250"/>
          </a:xfrm>
          <a:prstGeom prst="rect">
            <a:avLst/>
          </a:prstGeom>
        </p:spPr>
        <p:txBody>
          <a:bodyPr anchor="t" rtlCol="false" tIns="0" lIns="0" bIns="0" rIns="0">
            <a:spAutoFit/>
          </a:bodyPr>
          <a:lstStyle/>
          <a:p>
            <a:pPr algn="just">
              <a:lnSpc>
                <a:spcPts val="2800"/>
              </a:lnSpc>
            </a:pPr>
            <a:r>
              <a:rPr lang="en-US" sz="2000">
                <a:solidFill>
                  <a:srgbClr val="FFFFFF"/>
                </a:solidFill>
                <a:latin typeface="Open Sans Light"/>
              </a:rPr>
              <a:t>Die Farmer benötigen $5,000.</a:t>
            </a:r>
          </a:p>
        </p:txBody>
      </p:sp>
      <p:sp>
        <p:nvSpPr>
          <p:cNvPr name="TextBox 21" id="21"/>
          <p:cNvSpPr txBox="true"/>
          <p:nvPr/>
        </p:nvSpPr>
        <p:spPr>
          <a:xfrm rot="0">
            <a:off x="2335694" y="7175036"/>
            <a:ext cx="4669901" cy="788035"/>
          </a:xfrm>
          <a:prstGeom prst="rect">
            <a:avLst/>
          </a:prstGeom>
        </p:spPr>
        <p:txBody>
          <a:bodyPr anchor="t" rtlCol="false" tIns="0" lIns="0" bIns="0" rIns="0">
            <a:spAutoFit/>
          </a:bodyPr>
          <a:lstStyle/>
          <a:p>
            <a:pPr>
              <a:lnSpc>
                <a:spcPts val="6440"/>
              </a:lnSpc>
            </a:pPr>
            <a:r>
              <a:rPr lang="en-US" sz="4600">
                <a:solidFill>
                  <a:srgbClr val="FFFFFF"/>
                </a:solidFill>
                <a:latin typeface="Glacial Indifference Bold"/>
              </a:rPr>
              <a:t>5.000 DOLLAR</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09710" y="1028700"/>
            <a:ext cx="5486400" cy="8229600"/>
            <a:chOff x="0" y="0"/>
            <a:chExt cx="6350000" cy="9525000"/>
          </a:xfrm>
        </p:grpSpPr>
        <p:sp>
          <p:nvSpPr>
            <p:cNvPr name="Freeform 3" id="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0" t="-9259" r="0" b="-9259"/>
              </a:stretch>
            </a:blipFill>
          </p:spPr>
        </p:sp>
      </p:grpSp>
      <p:sp>
        <p:nvSpPr>
          <p:cNvPr name="TextBox 4" id="4"/>
          <p:cNvSpPr txBox="true"/>
          <p:nvPr/>
        </p:nvSpPr>
        <p:spPr>
          <a:xfrm rot="0">
            <a:off x="7211986" y="1028700"/>
            <a:ext cx="9528338" cy="1057275"/>
          </a:xfrm>
          <a:prstGeom prst="rect">
            <a:avLst/>
          </a:prstGeom>
        </p:spPr>
        <p:txBody>
          <a:bodyPr anchor="t" rtlCol="false" tIns="0" lIns="0" bIns="0" rIns="0">
            <a:spAutoFit/>
          </a:bodyPr>
          <a:lstStyle/>
          <a:p>
            <a:pPr>
              <a:lnSpc>
                <a:spcPts val="8399"/>
              </a:lnSpc>
            </a:pPr>
            <a:r>
              <a:rPr lang="en-US" sz="6999">
                <a:solidFill>
                  <a:srgbClr val="572B17"/>
                </a:solidFill>
                <a:latin typeface="Glacial Indifference Bold"/>
              </a:rPr>
              <a:t>MR. GIDION</a:t>
            </a:r>
          </a:p>
        </p:txBody>
      </p:sp>
      <p:sp>
        <p:nvSpPr>
          <p:cNvPr name="TextBox 5" id="5"/>
          <p:cNvSpPr txBox="true"/>
          <p:nvPr/>
        </p:nvSpPr>
        <p:spPr>
          <a:xfrm rot="0">
            <a:off x="8534253" y="2401104"/>
            <a:ext cx="6786742"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HEAD OF MARKETING &amp; SALES DEP.</a:t>
            </a:r>
          </a:p>
        </p:txBody>
      </p:sp>
      <p:sp>
        <p:nvSpPr>
          <p:cNvPr name="TextBox 6" id="6"/>
          <p:cNvSpPr txBox="true"/>
          <p:nvPr/>
        </p:nvSpPr>
        <p:spPr>
          <a:xfrm rot="0">
            <a:off x="8534253" y="2992854"/>
            <a:ext cx="6980988" cy="211137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Herr Gidion, 63, ist Landwirt und im kollektiven Unternehmen der Farmer Head of Marketing Chef. Er ist auch der Wissensträger für den ökologischen Kaffeeanbau. Die Regierung beruft ihn als Berater für diese Anbaumethode und hat ihn ausgewählt, das Wissen an möglichst viele Bauern weiterzugeben.</a:t>
            </a:r>
          </a:p>
        </p:txBody>
      </p:sp>
      <p:sp>
        <p:nvSpPr>
          <p:cNvPr name="TextBox 7" id="7"/>
          <p:cNvSpPr txBox="true"/>
          <p:nvPr/>
        </p:nvSpPr>
        <p:spPr>
          <a:xfrm rot="0">
            <a:off x="8534253" y="5437604"/>
            <a:ext cx="6980988" cy="3168650"/>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Als Jugendlicher reagierte er allergisch auf den Einsatz von Chemikalien/Düngemitteln auf den Plantagen. Diese Mittel wurden ohne wirklichen Grund eingesetzt. Er entwickelte einen Ausschlag und Asthma. Nachdem er die Plantage 2007 übernommen hatte, rottete er alle Bäume aus, ließ den Boden ruhen und pflanzte völlig neue Pflanzen an und nutzte die Natur zur Schädlingsbekämpfung. Heute hat die Kooperation 4500 Bäume und das Bio-Zertifikat. Die Krankheiten sind verschwunden.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09710" y="1028700"/>
            <a:ext cx="5486400" cy="8229600"/>
            <a:chOff x="0" y="0"/>
            <a:chExt cx="6350000" cy="9525000"/>
          </a:xfrm>
        </p:grpSpPr>
        <p:sp>
          <p:nvSpPr>
            <p:cNvPr name="Freeform 3" id="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0" t="-9259" r="0" b="-9259"/>
              </a:stretch>
            </a:blipFill>
          </p:spPr>
        </p:sp>
      </p:grpSp>
      <p:sp>
        <p:nvSpPr>
          <p:cNvPr name="TextBox 4" id="4"/>
          <p:cNvSpPr txBox="true"/>
          <p:nvPr/>
        </p:nvSpPr>
        <p:spPr>
          <a:xfrm rot="0">
            <a:off x="7211986" y="1028700"/>
            <a:ext cx="9528338" cy="1057275"/>
          </a:xfrm>
          <a:prstGeom prst="rect">
            <a:avLst/>
          </a:prstGeom>
        </p:spPr>
        <p:txBody>
          <a:bodyPr anchor="t" rtlCol="false" tIns="0" lIns="0" bIns="0" rIns="0">
            <a:spAutoFit/>
          </a:bodyPr>
          <a:lstStyle/>
          <a:p>
            <a:pPr>
              <a:lnSpc>
                <a:spcPts val="8399"/>
              </a:lnSpc>
            </a:pPr>
            <a:r>
              <a:rPr lang="en-US" sz="6999">
                <a:solidFill>
                  <a:srgbClr val="572B17"/>
                </a:solidFill>
                <a:latin typeface="Glacial Indifference Bold"/>
              </a:rPr>
              <a:t>FENCE</a:t>
            </a:r>
          </a:p>
        </p:txBody>
      </p:sp>
      <p:sp>
        <p:nvSpPr>
          <p:cNvPr name="TextBox 5" id="5"/>
          <p:cNvSpPr txBox="true"/>
          <p:nvPr/>
        </p:nvSpPr>
        <p:spPr>
          <a:xfrm rot="0">
            <a:off x="8534253" y="2401104"/>
            <a:ext cx="6786742"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SICHERHEIT</a:t>
            </a:r>
          </a:p>
        </p:txBody>
      </p:sp>
      <p:sp>
        <p:nvSpPr>
          <p:cNvPr name="TextBox 6" id="6"/>
          <p:cNvSpPr txBox="true"/>
          <p:nvPr/>
        </p:nvSpPr>
        <p:spPr>
          <a:xfrm rot="0">
            <a:off x="8534253" y="2992854"/>
            <a:ext cx="6980988" cy="422592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Herr Gidion lebt auf einem autarken Bauernhof. Er produziert Biogas und verwendet 90 % der Lebensmittel aus seinem Garten. Er hat Kühe, Schweine, Hühner, Hunde und Katzen.</a:t>
            </a:r>
          </a:p>
          <a:p>
            <a:pPr algn="just">
              <a:lnSpc>
                <a:spcPts val="2800"/>
              </a:lnSpc>
            </a:pPr>
          </a:p>
          <a:p>
            <a:pPr algn="just">
              <a:lnSpc>
                <a:spcPts val="2800"/>
              </a:lnSpc>
            </a:pPr>
            <a:r>
              <a:rPr lang="en-US" sz="2000">
                <a:solidFill>
                  <a:srgbClr val="3D1B10"/>
                </a:solidFill>
                <a:latin typeface="Open Sans Light"/>
              </a:rPr>
              <a:t>Herr Gidion erhält zunehmend Aufmerksamkeit. Seine Plantage wird immer häufiger von Unbefugten betreten. Außerdem verletzen die Tiere die Pflanzen und schädigen so den Wachstumsprozess.</a:t>
            </a:r>
          </a:p>
          <a:p>
            <a:pPr algn="just">
              <a:lnSpc>
                <a:spcPts val="2800"/>
              </a:lnSpc>
            </a:pPr>
          </a:p>
          <a:p>
            <a:pPr algn="just">
              <a:lnSpc>
                <a:spcPts val="2800"/>
              </a:lnSpc>
            </a:pPr>
            <a:r>
              <a:rPr lang="en-US" sz="2000">
                <a:solidFill>
                  <a:srgbClr val="3D1B10"/>
                </a:solidFill>
                <a:latin typeface="Open Sans Light"/>
              </a:rPr>
              <a:t>Herr Gidion braucht einen Zaun, um sich, seine Plantage und seine Tiere auf dem Hof zu schützen.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258300" y="0"/>
            <a:ext cx="9029700" cy="10287000"/>
            <a:chOff x="0" y="0"/>
            <a:chExt cx="12039600" cy="13716000"/>
          </a:xfrm>
        </p:grpSpPr>
        <p:pic>
          <p:nvPicPr>
            <p:cNvPr name="Picture 3" id="3"/>
            <p:cNvPicPr>
              <a:picLocks noChangeAspect="true"/>
            </p:cNvPicPr>
            <p:nvPr/>
          </p:nvPicPr>
          <p:blipFill>
            <a:blip r:embed="rId2"/>
            <a:srcRect l="17083" t="0" r="17083" b="0"/>
            <a:stretch>
              <a:fillRect/>
            </a:stretch>
          </p:blipFill>
          <p:spPr>
            <a:xfrm flipH="false" flipV="false">
              <a:off x="0" y="0"/>
              <a:ext cx="12039600" cy="13716000"/>
            </a:xfrm>
            <a:prstGeom prst="rect">
              <a:avLst/>
            </a:prstGeom>
          </p:spPr>
        </p:pic>
      </p:grpSp>
      <p:sp>
        <p:nvSpPr>
          <p:cNvPr name="Freeform 4" id="4"/>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0" y="1028700"/>
            <a:ext cx="9258300" cy="2967862"/>
            <a:chOff x="0" y="0"/>
            <a:chExt cx="2438400" cy="781659"/>
          </a:xfrm>
        </p:grpSpPr>
        <p:sp>
          <p:nvSpPr>
            <p:cNvPr name="Freeform 6" id="6"/>
            <p:cNvSpPr/>
            <p:nvPr/>
          </p:nvSpPr>
          <p:spPr>
            <a:xfrm flipH="false" flipV="false" rot="0">
              <a:off x="0" y="0"/>
              <a:ext cx="2438400" cy="781659"/>
            </a:xfrm>
            <a:custGeom>
              <a:avLst/>
              <a:gdLst/>
              <a:ahLst/>
              <a:cxnLst/>
              <a:rect r="r" b="b" t="t" l="l"/>
              <a:pathLst>
                <a:path h="781659" w="2438400">
                  <a:moveTo>
                    <a:pt x="0" y="0"/>
                  </a:moveTo>
                  <a:lnTo>
                    <a:pt x="2438400" y="0"/>
                  </a:lnTo>
                  <a:lnTo>
                    <a:pt x="2438400" y="781659"/>
                  </a:lnTo>
                  <a:lnTo>
                    <a:pt x="0" y="781659"/>
                  </a:lnTo>
                  <a:close/>
                </a:path>
              </a:pathLst>
            </a:custGeom>
            <a:solidFill>
              <a:srgbClr val="8F6B5A"/>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8" id="8"/>
          <p:cNvSpPr txBox="true"/>
          <p:nvPr/>
        </p:nvSpPr>
        <p:spPr>
          <a:xfrm rot="0">
            <a:off x="1634279" y="1455356"/>
            <a:ext cx="7509721" cy="2114550"/>
          </a:xfrm>
          <a:prstGeom prst="rect">
            <a:avLst/>
          </a:prstGeom>
        </p:spPr>
        <p:txBody>
          <a:bodyPr anchor="t" rtlCol="false" tIns="0" lIns="0" bIns="0" rIns="0">
            <a:spAutoFit/>
          </a:bodyPr>
          <a:lstStyle/>
          <a:p>
            <a:pPr>
              <a:lnSpc>
                <a:spcPts val="8399"/>
              </a:lnSpc>
            </a:pPr>
            <a:r>
              <a:rPr lang="en-US" sz="6999">
                <a:solidFill>
                  <a:srgbClr val="FFFFFF"/>
                </a:solidFill>
                <a:latin typeface="Glacial Indifference Bold"/>
              </a:rPr>
              <a:t>PROJECT DEPENDENCIES</a:t>
            </a:r>
          </a:p>
        </p:txBody>
      </p:sp>
      <p:sp>
        <p:nvSpPr>
          <p:cNvPr name="TextBox 9" id="9"/>
          <p:cNvSpPr txBox="true"/>
          <p:nvPr/>
        </p:nvSpPr>
        <p:spPr>
          <a:xfrm rot="0">
            <a:off x="1634279" y="4587112"/>
            <a:ext cx="6261611" cy="349250"/>
          </a:xfrm>
          <a:prstGeom prst="rect">
            <a:avLst/>
          </a:prstGeom>
        </p:spPr>
        <p:txBody>
          <a:bodyPr anchor="t" rtlCol="false" tIns="0" lIns="0" bIns="0" rIns="0">
            <a:spAutoFit/>
          </a:bodyPr>
          <a:lstStyle/>
          <a:p>
            <a:pPr>
              <a:lnSpc>
                <a:spcPts val="2800"/>
              </a:lnSpc>
            </a:pPr>
            <a:r>
              <a:rPr lang="en-US" sz="2000">
                <a:solidFill>
                  <a:srgbClr val="3D1B10"/>
                </a:solidFill>
                <a:latin typeface="Open Sans Light"/>
              </a:rPr>
              <a:t>In Tansania gibt es Tausende solcher Gemeinschaften.</a:t>
            </a:r>
          </a:p>
        </p:txBody>
      </p:sp>
      <p:sp>
        <p:nvSpPr>
          <p:cNvPr name="TextBox 10" id="10"/>
          <p:cNvSpPr txBox="true"/>
          <p:nvPr/>
        </p:nvSpPr>
        <p:spPr>
          <a:xfrm rot="0">
            <a:off x="1634279" y="5186584"/>
            <a:ext cx="6261611" cy="2463800"/>
          </a:xfrm>
          <a:prstGeom prst="rect">
            <a:avLst/>
          </a:prstGeom>
        </p:spPr>
        <p:txBody>
          <a:bodyPr anchor="t" rtlCol="false" tIns="0" lIns="0" bIns="0" rIns="0">
            <a:spAutoFit/>
          </a:bodyPr>
          <a:lstStyle/>
          <a:p>
            <a:pPr algn="just">
              <a:lnSpc>
                <a:spcPts val="2800"/>
              </a:lnSpc>
            </a:pPr>
            <a:r>
              <a:rPr lang="en-US" sz="2000">
                <a:solidFill>
                  <a:srgbClr val="050201"/>
                </a:solidFill>
                <a:latin typeface="Open Sans Light"/>
              </a:rPr>
              <a:t>Wenn wir mit dem Wasser und den Zäunen helfen, werden sich die gesamten ökologischen und ökonomischen Beziehungen positiv verändern. Das zeigt den Eltern, dass es sich lohnt, mehr darüber zu lernen. Die Kinder bekommen die Chance auf einen zukünftigen Arbeitsplatz. Nahrung und Wasser sind schon heute wie das Gold von gestern.</a:t>
            </a:r>
          </a:p>
        </p:txBody>
      </p:sp>
      <p:sp>
        <p:nvSpPr>
          <p:cNvPr name="Freeform 11" id="11"/>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5"/>
            <a:stretch>
              <a:fillRect l="0" t="-71378" r="0" b="-69442"/>
            </a:stretch>
          </a:blipFill>
        </p:spPr>
      </p:sp>
      <p:sp>
        <p:nvSpPr>
          <p:cNvPr name="TextBox 12" id="12"/>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
        <p:nvSpPr>
          <p:cNvPr name="TextBox 13" id="13"/>
          <p:cNvSpPr txBox="true"/>
          <p:nvPr/>
        </p:nvSpPr>
        <p:spPr>
          <a:xfrm rot="0">
            <a:off x="1634279" y="7898034"/>
            <a:ext cx="6261611" cy="1054100"/>
          </a:xfrm>
          <a:prstGeom prst="rect">
            <a:avLst/>
          </a:prstGeom>
        </p:spPr>
        <p:txBody>
          <a:bodyPr anchor="t" rtlCol="false" tIns="0" lIns="0" bIns="0" rIns="0">
            <a:spAutoFit/>
          </a:bodyPr>
          <a:lstStyle/>
          <a:p>
            <a:pPr algn="just">
              <a:lnSpc>
                <a:spcPts val="2800"/>
              </a:lnSpc>
            </a:pPr>
            <a:r>
              <a:rPr lang="en-US" sz="2000">
                <a:solidFill>
                  <a:srgbClr val="050201"/>
                </a:solidFill>
                <a:latin typeface="Open Sans Light"/>
              </a:rPr>
              <a:t>Wir brauchen Ihre Hilfe, damit wir in der MERU-Gemeinschaft beginnen können, ganz Tansania zu helfen.</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grpSp>
        <p:nvGrpSpPr>
          <p:cNvPr name="Group 4" id="4"/>
          <p:cNvGrpSpPr/>
          <p:nvPr/>
        </p:nvGrpSpPr>
        <p:grpSpPr>
          <a:xfrm rot="0">
            <a:off x="9507449" y="3659569"/>
            <a:ext cx="8780551" cy="2967862"/>
            <a:chOff x="0" y="0"/>
            <a:chExt cx="2312573" cy="781659"/>
          </a:xfrm>
        </p:grpSpPr>
        <p:sp>
          <p:nvSpPr>
            <p:cNvPr name="Freeform 5" id="5"/>
            <p:cNvSpPr/>
            <p:nvPr/>
          </p:nvSpPr>
          <p:spPr>
            <a:xfrm flipH="false" flipV="false" rot="0">
              <a:off x="0" y="0"/>
              <a:ext cx="2312573" cy="781659"/>
            </a:xfrm>
            <a:custGeom>
              <a:avLst/>
              <a:gdLst/>
              <a:ahLst/>
              <a:cxnLst/>
              <a:rect r="r" b="b" t="t" l="l"/>
              <a:pathLst>
                <a:path h="781659" w="2312573">
                  <a:moveTo>
                    <a:pt x="0" y="0"/>
                  </a:moveTo>
                  <a:lnTo>
                    <a:pt x="2312573" y="0"/>
                  </a:lnTo>
                  <a:lnTo>
                    <a:pt x="2312573" y="781659"/>
                  </a:lnTo>
                  <a:lnTo>
                    <a:pt x="0" y="781659"/>
                  </a:lnTo>
                  <a:close/>
                </a:path>
              </a:pathLst>
            </a:custGeom>
            <a:solidFill>
              <a:srgbClr val="F13CC3"/>
            </a:solidFill>
          </p:spPr>
        </p:sp>
        <p:sp>
          <p:nvSpPr>
            <p:cNvPr name="TextBox 6" id="6"/>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7" id="7"/>
          <p:cNvSpPr txBox="true"/>
          <p:nvPr/>
        </p:nvSpPr>
        <p:spPr>
          <a:xfrm rot="0">
            <a:off x="10663979" y="4086225"/>
            <a:ext cx="7509721" cy="2114550"/>
          </a:xfrm>
          <a:prstGeom prst="rect">
            <a:avLst/>
          </a:prstGeom>
        </p:spPr>
        <p:txBody>
          <a:bodyPr anchor="t" rtlCol="false" tIns="0" lIns="0" bIns="0" rIns="0">
            <a:spAutoFit/>
          </a:bodyPr>
          <a:lstStyle/>
          <a:p>
            <a:pPr>
              <a:lnSpc>
                <a:spcPts val="8399"/>
              </a:lnSpc>
            </a:pPr>
            <a:r>
              <a:rPr lang="en-US" sz="6999">
                <a:solidFill>
                  <a:srgbClr val="FFFFFF"/>
                </a:solidFill>
                <a:latin typeface="Glacial Indifference Bold"/>
              </a:rPr>
              <a:t>WIE SIE UNS HELFEN KÖNNEN!</a:t>
            </a:r>
          </a:p>
        </p:txBody>
      </p:sp>
      <p:sp>
        <p:nvSpPr>
          <p:cNvPr name="TextBox 8" id="8"/>
          <p:cNvSpPr txBox="true"/>
          <p:nvPr/>
        </p:nvSpPr>
        <p:spPr>
          <a:xfrm rot="0">
            <a:off x="1663545" y="2523635"/>
            <a:ext cx="7480455" cy="6692900"/>
          </a:xfrm>
          <a:prstGeom prst="rect">
            <a:avLst/>
          </a:prstGeom>
        </p:spPr>
        <p:txBody>
          <a:bodyPr anchor="t" rtlCol="false" tIns="0" lIns="0" bIns="0" rIns="0">
            <a:spAutoFit/>
          </a:bodyPr>
          <a:lstStyle/>
          <a:p>
            <a:pPr>
              <a:lnSpc>
                <a:spcPts val="2800"/>
              </a:lnSpc>
            </a:pPr>
            <a:r>
              <a:rPr lang="en-US" sz="2000">
                <a:solidFill>
                  <a:srgbClr val="3D1B10"/>
                </a:solidFill>
                <a:latin typeface="Open Sans Light"/>
              </a:rPr>
              <a:t>Wie können Sie uns jetzt unterstützen? </a:t>
            </a:r>
          </a:p>
          <a:p>
            <a:pPr marL="431801" indent="-215900" lvl="1">
              <a:lnSpc>
                <a:spcPts val="2800"/>
              </a:lnSpc>
              <a:buFont typeface="Arial"/>
              <a:buChar char="•"/>
            </a:pPr>
            <a:r>
              <a:rPr lang="en-US" sz="2000">
                <a:solidFill>
                  <a:srgbClr val="3D1B10"/>
                </a:solidFill>
                <a:latin typeface="Open Sans Light"/>
              </a:rPr>
              <a:t>Wenn Sie ein Unternehmen sind, das Pumpen und alles, was damit zusammenhängt, herstellt, liefert und mit Unternehmen in Tansania zusammenarbeitet, würden wir uns freuen, mit Ihnen zu sprechen. Denn dies wird nicht das einzige Projekt bleiben. </a:t>
            </a:r>
          </a:p>
          <a:p>
            <a:pPr marL="431801" indent="-215900" lvl="1">
              <a:lnSpc>
                <a:spcPts val="2800"/>
              </a:lnSpc>
              <a:buFont typeface="Arial"/>
              <a:buChar char="•"/>
            </a:pPr>
            <a:r>
              <a:rPr lang="en-US" sz="2000">
                <a:solidFill>
                  <a:srgbClr val="3D1B10"/>
                </a:solidFill>
                <a:latin typeface="Open Sans Light"/>
              </a:rPr>
              <a:t>Wenn Sie ein Unternehmen sind, das uns finanziell unterstützen kann und daran interessiert ist, Menschen auszubilden und vielleicht sogar kompetente Mitarbeiter für die Zukunft zu gewinnen, dann freuen wir uns, wenn Sie sich als Partner an unserem Festival beteiligen. Sie helfen uns, das Festival unvergesslich zu machen, und gemeinsam bringen wir die Menschen dazu, mehr für die Welt und damit auch für unsere Kinder zu tun. </a:t>
            </a:r>
          </a:p>
          <a:p>
            <a:pPr marL="431801" indent="-215900" lvl="1">
              <a:lnSpc>
                <a:spcPts val="2800"/>
              </a:lnSpc>
              <a:buFont typeface="Arial"/>
              <a:buChar char="•"/>
            </a:pPr>
            <a:r>
              <a:rPr lang="en-US" sz="2000">
                <a:solidFill>
                  <a:srgbClr val="3D1B10"/>
                </a:solidFill>
                <a:latin typeface="Open Sans Light"/>
              </a:rPr>
              <a:t>Wenn Sie eine Einzelperson oder eine bekannte Persönlichkeit sind, freuen wir uns über jeden Cent, aber noch mehr freuen wir uns, wenn Sie uns bekannt machen, die Botschaft teilen und Teil unserer wunderbaren Gemeinschaft von Machern werden.</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029700" cy="10287000"/>
            <a:chOff x="0" y="0"/>
            <a:chExt cx="12039600" cy="13716000"/>
          </a:xfrm>
        </p:grpSpPr>
        <p:pic>
          <p:nvPicPr>
            <p:cNvPr name="Picture 3" id="3"/>
            <p:cNvPicPr>
              <a:picLocks noChangeAspect="true"/>
            </p:cNvPicPr>
            <p:nvPr/>
          </p:nvPicPr>
          <p:blipFill>
            <a:blip r:embed="rId2"/>
            <a:srcRect l="7186" t="0" r="7186" b="0"/>
            <a:stretch>
              <a:fillRect/>
            </a:stretch>
          </p:blipFill>
          <p:spPr>
            <a:xfrm flipH="false" flipV="false">
              <a:off x="0" y="0"/>
              <a:ext cx="12039600" cy="13716000"/>
            </a:xfrm>
            <a:prstGeom prst="rect">
              <a:avLst/>
            </a:prstGeom>
          </p:spPr>
        </p:pic>
      </p:grpSp>
      <p:sp>
        <p:nvSpPr>
          <p:cNvPr name="Freeform 4" id="4"/>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grpSp>
        <p:nvGrpSpPr>
          <p:cNvPr name="Group 6" id="6"/>
          <p:cNvGrpSpPr/>
          <p:nvPr/>
        </p:nvGrpSpPr>
        <p:grpSpPr>
          <a:xfrm rot="0">
            <a:off x="9029700" y="954983"/>
            <a:ext cx="9258300" cy="2967862"/>
            <a:chOff x="0" y="0"/>
            <a:chExt cx="2438400" cy="781659"/>
          </a:xfrm>
        </p:grpSpPr>
        <p:sp>
          <p:nvSpPr>
            <p:cNvPr name="Freeform 7" id="7"/>
            <p:cNvSpPr/>
            <p:nvPr/>
          </p:nvSpPr>
          <p:spPr>
            <a:xfrm flipH="false" flipV="false" rot="0">
              <a:off x="0" y="0"/>
              <a:ext cx="2438400" cy="781659"/>
            </a:xfrm>
            <a:custGeom>
              <a:avLst/>
              <a:gdLst/>
              <a:ahLst/>
              <a:cxnLst/>
              <a:rect r="r" b="b" t="t" l="l"/>
              <a:pathLst>
                <a:path h="781659" w="2438400">
                  <a:moveTo>
                    <a:pt x="0" y="0"/>
                  </a:moveTo>
                  <a:lnTo>
                    <a:pt x="2438400" y="0"/>
                  </a:lnTo>
                  <a:lnTo>
                    <a:pt x="2438400" y="781659"/>
                  </a:lnTo>
                  <a:lnTo>
                    <a:pt x="0" y="781659"/>
                  </a:lnTo>
                  <a:close/>
                </a:path>
              </a:pathLst>
            </a:custGeom>
            <a:solidFill>
              <a:srgbClr val="D4D200"/>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9" id="9"/>
          <p:cNvSpPr txBox="true"/>
          <p:nvPr/>
        </p:nvSpPr>
        <p:spPr>
          <a:xfrm rot="0">
            <a:off x="10778279" y="853002"/>
            <a:ext cx="7509721" cy="3171825"/>
          </a:xfrm>
          <a:prstGeom prst="rect">
            <a:avLst/>
          </a:prstGeom>
        </p:spPr>
        <p:txBody>
          <a:bodyPr anchor="t" rtlCol="false" tIns="0" lIns="0" bIns="0" rIns="0">
            <a:spAutoFit/>
          </a:bodyPr>
          <a:lstStyle/>
          <a:p>
            <a:pPr>
              <a:lnSpc>
                <a:spcPts val="8399"/>
              </a:lnSpc>
            </a:pPr>
            <a:r>
              <a:rPr lang="en-US" sz="6999">
                <a:solidFill>
                  <a:srgbClr val="FFFFFF"/>
                </a:solidFill>
                <a:latin typeface="Glacial Indifference Bold"/>
              </a:rPr>
              <a:t>THE WORLD NEEDS YOU - FESTIVAL</a:t>
            </a:r>
          </a:p>
        </p:txBody>
      </p:sp>
      <p:sp>
        <p:nvSpPr>
          <p:cNvPr name="TextBox 10" id="10"/>
          <p:cNvSpPr txBox="true"/>
          <p:nvPr/>
        </p:nvSpPr>
        <p:spPr>
          <a:xfrm rot="0">
            <a:off x="10780974" y="5365150"/>
            <a:ext cx="5836092" cy="781050"/>
          </a:xfrm>
          <a:prstGeom prst="rect">
            <a:avLst/>
          </a:prstGeom>
        </p:spPr>
        <p:txBody>
          <a:bodyPr anchor="t" rtlCol="false" tIns="0" lIns="0" bIns="0" rIns="0">
            <a:spAutoFit/>
          </a:bodyPr>
          <a:lstStyle/>
          <a:p>
            <a:pPr>
              <a:lnSpc>
                <a:spcPts val="6300"/>
              </a:lnSpc>
            </a:pPr>
            <a:r>
              <a:rPr lang="en-US" sz="4500">
                <a:solidFill>
                  <a:srgbClr val="050201"/>
                </a:solidFill>
                <a:latin typeface="Glacial Indifference Bold"/>
              </a:rPr>
              <a:t>BECOME A PARTNER</a:t>
            </a:r>
          </a:p>
        </p:txBody>
      </p:sp>
      <p:sp>
        <p:nvSpPr>
          <p:cNvPr name="TextBox 11" id="11"/>
          <p:cNvSpPr txBox="true"/>
          <p:nvPr/>
        </p:nvSpPr>
        <p:spPr>
          <a:xfrm rot="0">
            <a:off x="10780974" y="6299817"/>
            <a:ext cx="5836092" cy="211137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Wir wollen Unternehmen, die sich trauen, offen und ehrlich mit den Menschen umzugehen und sich potenziellen Mitarbeitern vorzustellen, zu sagen, was wir tun können, um die Welt besser zu machen, und dabei sogar einen neuen Mitarbeiter zu finden.</a:t>
            </a:r>
          </a:p>
        </p:txBody>
      </p:sp>
      <p:sp>
        <p:nvSpPr>
          <p:cNvPr name="TextBox 12" id="12"/>
          <p:cNvSpPr txBox="true"/>
          <p:nvPr/>
        </p:nvSpPr>
        <p:spPr>
          <a:xfrm rot="0">
            <a:off x="10780974" y="4158177"/>
            <a:ext cx="5836092" cy="781050"/>
          </a:xfrm>
          <a:prstGeom prst="rect">
            <a:avLst/>
          </a:prstGeom>
        </p:spPr>
        <p:txBody>
          <a:bodyPr anchor="t" rtlCol="false" tIns="0" lIns="0" bIns="0" rIns="0">
            <a:spAutoFit/>
          </a:bodyPr>
          <a:lstStyle/>
          <a:p>
            <a:pPr>
              <a:lnSpc>
                <a:spcPts val="6300"/>
              </a:lnSpc>
            </a:pPr>
            <a:r>
              <a:rPr lang="en-US" sz="4500">
                <a:solidFill>
                  <a:srgbClr val="050201"/>
                </a:solidFill>
                <a:latin typeface="Glacial Indifference Bold"/>
              </a:rPr>
              <a:t>24. - 26.05.2024</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029700" cy="10287000"/>
            <a:chOff x="0" y="0"/>
            <a:chExt cx="12039600" cy="13716000"/>
          </a:xfrm>
        </p:grpSpPr>
        <p:pic>
          <p:nvPicPr>
            <p:cNvPr name="Picture 3" id="3"/>
            <p:cNvPicPr>
              <a:picLocks noChangeAspect="true"/>
            </p:cNvPicPr>
            <p:nvPr/>
          </p:nvPicPr>
          <p:blipFill>
            <a:blip r:embed="rId2"/>
            <a:srcRect l="17966" t="0" r="17419" b="0"/>
            <a:stretch>
              <a:fillRect/>
            </a:stretch>
          </p:blipFill>
          <p:spPr>
            <a:xfrm flipH="false" flipV="false">
              <a:off x="0" y="0"/>
              <a:ext cx="12039600" cy="13716000"/>
            </a:xfrm>
            <a:prstGeom prst="rect">
              <a:avLst/>
            </a:prstGeom>
          </p:spPr>
        </p:pic>
      </p:grpSp>
      <p:sp>
        <p:nvSpPr>
          <p:cNvPr name="Freeform 4" id="4"/>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grpSp>
        <p:nvGrpSpPr>
          <p:cNvPr name="Group 6" id="6"/>
          <p:cNvGrpSpPr/>
          <p:nvPr/>
        </p:nvGrpSpPr>
        <p:grpSpPr>
          <a:xfrm rot="0">
            <a:off x="9029700" y="954983"/>
            <a:ext cx="9258300" cy="2967862"/>
            <a:chOff x="0" y="0"/>
            <a:chExt cx="2438400" cy="781659"/>
          </a:xfrm>
        </p:grpSpPr>
        <p:sp>
          <p:nvSpPr>
            <p:cNvPr name="Freeform 7" id="7"/>
            <p:cNvSpPr/>
            <p:nvPr/>
          </p:nvSpPr>
          <p:spPr>
            <a:xfrm flipH="false" flipV="false" rot="0">
              <a:off x="0" y="0"/>
              <a:ext cx="2438400" cy="781659"/>
            </a:xfrm>
            <a:custGeom>
              <a:avLst/>
              <a:gdLst/>
              <a:ahLst/>
              <a:cxnLst/>
              <a:rect r="r" b="b" t="t" l="l"/>
              <a:pathLst>
                <a:path h="781659" w="2438400">
                  <a:moveTo>
                    <a:pt x="0" y="0"/>
                  </a:moveTo>
                  <a:lnTo>
                    <a:pt x="2438400" y="0"/>
                  </a:lnTo>
                  <a:lnTo>
                    <a:pt x="2438400" y="781659"/>
                  </a:lnTo>
                  <a:lnTo>
                    <a:pt x="0" y="781659"/>
                  </a:lnTo>
                  <a:close/>
                </a:path>
              </a:pathLst>
            </a:custGeom>
            <a:solidFill>
              <a:srgbClr val="F13CC3"/>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9" id="9"/>
          <p:cNvSpPr txBox="true"/>
          <p:nvPr/>
        </p:nvSpPr>
        <p:spPr>
          <a:xfrm rot="0">
            <a:off x="10663979" y="1381640"/>
            <a:ext cx="7509721" cy="2114550"/>
          </a:xfrm>
          <a:prstGeom prst="rect">
            <a:avLst/>
          </a:prstGeom>
        </p:spPr>
        <p:txBody>
          <a:bodyPr anchor="t" rtlCol="false" tIns="0" lIns="0" bIns="0" rIns="0">
            <a:spAutoFit/>
          </a:bodyPr>
          <a:lstStyle/>
          <a:p>
            <a:pPr>
              <a:lnSpc>
                <a:spcPts val="8399"/>
              </a:lnSpc>
            </a:pPr>
            <a:r>
              <a:rPr lang="en-US" sz="6999">
                <a:solidFill>
                  <a:srgbClr val="FFFFFF"/>
                </a:solidFill>
                <a:latin typeface="Glacial Indifference Bold"/>
              </a:rPr>
              <a:t>BESTELLE LOVE BALLS</a:t>
            </a:r>
          </a:p>
        </p:txBody>
      </p:sp>
      <p:sp>
        <p:nvSpPr>
          <p:cNvPr name="TextBox 10" id="10"/>
          <p:cNvSpPr txBox="true"/>
          <p:nvPr/>
        </p:nvSpPr>
        <p:spPr>
          <a:xfrm rot="0">
            <a:off x="9778845" y="4327525"/>
            <a:ext cx="7480455" cy="2816225"/>
          </a:xfrm>
          <a:prstGeom prst="rect">
            <a:avLst/>
          </a:prstGeom>
        </p:spPr>
        <p:txBody>
          <a:bodyPr anchor="t" rtlCol="false" tIns="0" lIns="0" bIns="0" rIns="0">
            <a:spAutoFit/>
          </a:bodyPr>
          <a:lstStyle/>
          <a:p>
            <a:pPr marL="431801" indent="-215900" lvl="1">
              <a:lnSpc>
                <a:spcPts val="2800"/>
              </a:lnSpc>
              <a:buFont typeface="Arial"/>
              <a:buChar char="•"/>
            </a:pPr>
            <a:r>
              <a:rPr lang="en-US" sz="2000">
                <a:solidFill>
                  <a:srgbClr val="3D1B10"/>
                </a:solidFill>
                <a:latin typeface="Open Sans Light"/>
              </a:rPr>
              <a:t>Kaufen Sie Love Balls für sich selbst, für Ihre Kunden, für Ihre Mitarbeiter, für Ihre Familie, für Freunde.</a:t>
            </a:r>
          </a:p>
          <a:p>
            <a:pPr marL="431801" indent="-215900" lvl="1">
              <a:lnSpc>
                <a:spcPts val="2800"/>
              </a:lnSpc>
              <a:buFont typeface="Arial"/>
              <a:buChar char="•"/>
            </a:pPr>
            <a:r>
              <a:rPr lang="en-US" sz="2000">
                <a:solidFill>
                  <a:srgbClr val="3D1B10"/>
                </a:solidFill>
                <a:latin typeface="Open Sans Light"/>
              </a:rPr>
              <a:t>Jede Packung hilft unseren Projekten auf mehreren Ebenen.</a:t>
            </a:r>
          </a:p>
          <a:p>
            <a:pPr marL="431801" indent="-215900" lvl="1">
              <a:lnSpc>
                <a:spcPts val="2800"/>
              </a:lnSpc>
              <a:buFont typeface="Arial"/>
              <a:buChar char="•"/>
            </a:pPr>
            <a:r>
              <a:rPr lang="en-US" sz="2000">
                <a:solidFill>
                  <a:srgbClr val="3D1B10"/>
                </a:solidFill>
                <a:latin typeface="Open Sans Light"/>
              </a:rPr>
              <a:t>Die Zutaten der Kugeln stammen aus den Projekten. Der Kauf von Liebeskugeln bedeutet also, dass in unseren Projekten produzierte Zutaten gekauft werden und durch den Verkauf der Liebeskugeln an Sie erhalten die Projekte auch eine finanzielle Unterstützung.</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029700" cy="10287000"/>
            <a:chOff x="0" y="0"/>
            <a:chExt cx="12039600" cy="13716000"/>
          </a:xfrm>
        </p:grpSpPr>
        <p:pic>
          <p:nvPicPr>
            <p:cNvPr name="Picture 3" id="3"/>
            <p:cNvPicPr>
              <a:picLocks noChangeAspect="true"/>
            </p:cNvPicPr>
            <p:nvPr/>
          </p:nvPicPr>
          <p:blipFill>
            <a:blip r:embed="rId2"/>
            <a:srcRect l="28549" t="0" r="28549" b="0"/>
            <a:stretch>
              <a:fillRect/>
            </a:stretch>
          </p:blipFill>
          <p:spPr>
            <a:xfrm flipH="false" flipV="false">
              <a:off x="0" y="0"/>
              <a:ext cx="12039600" cy="13716000"/>
            </a:xfrm>
            <a:prstGeom prst="rect">
              <a:avLst/>
            </a:prstGeom>
          </p:spPr>
        </p:pic>
      </p:grpSp>
      <p:sp>
        <p:nvSpPr>
          <p:cNvPr name="Freeform 4" id="4"/>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grpSp>
        <p:nvGrpSpPr>
          <p:cNvPr name="Group 6" id="6"/>
          <p:cNvGrpSpPr/>
          <p:nvPr/>
        </p:nvGrpSpPr>
        <p:grpSpPr>
          <a:xfrm rot="0">
            <a:off x="9029700" y="954983"/>
            <a:ext cx="9258300" cy="2967862"/>
            <a:chOff x="0" y="0"/>
            <a:chExt cx="2438400" cy="781659"/>
          </a:xfrm>
        </p:grpSpPr>
        <p:sp>
          <p:nvSpPr>
            <p:cNvPr name="Freeform 7" id="7"/>
            <p:cNvSpPr/>
            <p:nvPr/>
          </p:nvSpPr>
          <p:spPr>
            <a:xfrm flipH="false" flipV="false" rot="0">
              <a:off x="0" y="0"/>
              <a:ext cx="2438400" cy="781659"/>
            </a:xfrm>
            <a:custGeom>
              <a:avLst/>
              <a:gdLst/>
              <a:ahLst/>
              <a:cxnLst/>
              <a:rect r="r" b="b" t="t" l="l"/>
              <a:pathLst>
                <a:path h="781659" w="2438400">
                  <a:moveTo>
                    <a:pt x="0" y="0"/>
                  </a:moveTo>
                  <a:lnTo>
                    <a:pt x="2438400" y="0"/>
                  </a:lnTo>
                  <a:lnTo>
                    <a:pt x="2438400" y="781659"/>
                  </a:lnTo>
                  <a:lnTo>
                    <a:pt x="0" y="781659"/>
                  </a:lnTo>
                  <a:close/>
                </a:path>
              </a:pathLst>
            </a:custGeom>
            <a:solidFill>
              <a:srgbClr val="F13CC3"/>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9" id="9"/>
          <p:cNvSpPr txBox="true"/>
          <p:nvPr/>
        </p:nvSpPr>
        <p:spPr>
          <a:xfrm rot="0">
            <a:off x="10663979" y="1381640"/>
            <a:ext cx="7509721" cy="1057275"/>
          </a:xfrm>
          <a:prstGeom prst="rect">
            <a:avLst/>
          </a:prstGeom>
        </p:spPr>
        <p:txBody>
          <a:bodyPr anchor="t" rtlCol="false" tIns="0" lIns="0" bIns="0" rIns="0">
            <a:spAutoFit/>
          </a:bodyPr>
          <a:lstStyle/>
          <a:p>
            <a:pPr>
              <a:lnSpc>
                <a:spcPts val="8399"/>
              </a:lnSpc>
            </a:pPr>
            <a:r>
              <a:rPr lang="en-US" sz="6999">
                <a:solidFill>
                  <a:srgbClr val="FFFFFF"/>
                </a:solidFill>
                <a:latin typeface="Glacial Indifference Bold"/>
              </a:rPr>
              <a:t>RECRUITING</a:t>
            </a:r>
          </a:p>
        </p:txBody>
      </p:sp>
      <p:sp>
        <p:nvSpPr>
          <p:cNvPr name="TextBox 10" id="10"/>
          <p:cNvSpPr txBox="true"/>
          <p:nvPr/>
        </p:nvSpPr>
        <p:spPr>
          <a:xfrm rot="0">
            <a:off x="9778845" y="4327525"/>
            <a:ext cx="7480455" cy="2111375"/>
          </a:xfrm>
          <a:prstGeom prst="rect">
            <a:avLst/>
          </a:prstGeom>
        </p:spPr>
        <p:txBody>
          <a:bodyPr anchor="t" rtlCol="false" tIns="0" lIns="0" bIns="0" rIns="0">
            <a:spAutoFit/>
          </a:bodyPr>
          <a:lstStyle/>
          <a:p>
            <a:pPr marL="431801" indent="-215900" lvl="1">
              <a:lnSpc>
                <a:spcPts val="2800"/>
              </a:lnSpc>
              <a:buFont typeface="Arial"/>
              <a:buChar char="•"/>
            </a:pPr>
            <a:r>
              <a:rPr lang="en-US" sz="2000">
                <a:solidFill>
                  <a:srgbClr val="3D1B10"/>
                </a:solidFill>
                <a:latin typeface="Open Sans Light"/>
              </a:rPr>
              <a:t>Beauftragen Sie uns als Personalvermittler.</a:t>
            </a:r>
          </a:p>
          <a:p>
            <a:pPr marL="431801" indent="-215900" lvl="1">
              <a:lnSpc>
                <a:spcPts val="2800"/>
              </a:lnSpc>
              <a:buFont typeface="Arial"/>
              <a:buChar char="•"/>
            </a:pPr>
            <a:r>
              <a:rPr lang="en-US" sz="2000">
                <a:solidFill>
                  <a:srgbClr val="3D1B10"/>
                </a:solidFill>
                <a:latin typeface="Open Sans Light"/>
              </a:rPr>
              <a:t>Wir helfen Ihnen bei der Online-Rekrutierung von geeigneten Fachkräften. Dazu nutzen wir unser Netzwerk.</a:t>
            </a:r>
          </a:p>
          <a:p>
            <a:pPr marL="431801" indent="-215900" lvl="1">
              <a:lnSpc>
                <a:spcPts val="2800"/>
              </a:lnSpc>
              <a:buFont typeface="Arial"/>
              <a:buChar char="•"/>
            </a:pPr>
            <a:r>
              <a:rPr lang="en-US" sz="2000">
                <a:solidFill>
                  <a:srgbClr val="3D1B10"/>
                </a:solidFill>
                <a:latin typeface="Open Sans Light"/>
              </a:rPr>
              <a:t>Außerdem unterstützen wir Sie bei der Produktion eines einzigartigen Kandidaten- oder Imagevideos, um auf Sie aufmerksam zu machen.</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304734" y="1347681"/>
            <a:ext cx="7941641" cy="7910619"/>
            <a:chOff x="0" y="0"/>
            <a:chExt cx="6502400" cy="6477000"/>
          </a:xfrm>
        </p:grpSpPr>
        <p:sp>
          <p:nvSpPr>
            <p:cNvPr name="Freeform 3" id="3"/>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16369" t="0" r="-16369" b="0"/>
              </a:stretch>
            </a:blipFill>
          </p:spPr>
        </p:sp>
        <p:sp>
          <p:nvSpPr>
            <p:cNvPr name="Freeform 4" id="4"/>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50201"/>
            </a:solidFill>
          </p:spPr>
        </p:sp>
      </p:grpSp>
      <p:grpSp>
        <p:nvGrpSpPr>
          <p:cNvPr name="Group 5" id="5"/>
          <p:cNvGrpSpPr/>
          <p:nvPr/>
        </p:nvGrpSpPr>
        <p:grpSpPr>
          <a:xfrm rot="0">
            <a:off x="8079288" y="6172200"/>
            <a:ext cx="2677482" cy="2677482"/>
            <a:chOff x="0" y="0"/>
            <a:chExt cx="812800" cy="812800"/>
          </a:xfrm>
        </p:grpSpPr>
        <p:sp>
          <p:nvSpPr>
            <p:cNvPr name="Freeform 6" id="6"/>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0201"/>
            </a:solidFill>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sp>
        <p:nvSpPr>
          <p:cNvPr name="Freeform 8" id="8"/>
          <p:cNvSpPr/>
          <p:nvPr/>
        </p:nvSpPr>
        <p:spPr>
          <a:xfrm flipH="false" flipV="false" rot="0">
            <a:off x="8628387" y="6882098"/>
            <a:ext cx="1579286" cy="1257686"/>
          </a:xfrm>
          <a:custGeom>
            <a:avLst/>
            <a:gdLst/>
            <a:ahLst/>
            <a:cxnLst/>
            <a:rect r="r" b="b" t="t" l="l"/>
            <a:pathLst>
              <a:path h="1257686" w="1579286">
                <a:moveTo>
                  <a:pt x="0" y="0"/>
                </a:moveTo>
                <a:lnTo>
                  <a:pt x="1579285" y="0"/>
                </a:lnTo>
                <a:lnTo>
                  <a:pt x="1579285" y="1257686"/>
                </a:lnTo>
                <a:lnTo>
                  <a:pt x="0" y="12576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2041625" y="3047153"/>
            <a:ext cx="5009160" cy="4406900"/>
          </a:xfrm>
          <a:prstGeom prst="rect">
            <a:avLst/>
          </a:prstGeom>
        </p:spPr>
        <p:txBody>
          <a:bodyPr anchor="t" rtlCol="false" tIns="0" lIns="0" bIns="0" rIns="0">
            <a:spAutoFit/>
          </a:bodyPr>
          <a:lstStyle/>
          <a:p>
            <a:pPr>
              <a:lnSpc>
                <a:spcPts val="7000"/>
              </a:lnSpc>
            </a:pPr>
            <a:r>
              <a:rPr lang="en-US" sz="5000">
                <a:solidFill>
                  <a:srgbClr val="050201"/>
                </a:solidFill>
                <a:latin typeface="Glacial Indifference Bold"/>
              </a:rPr>
              <a:t>GIVE THEM SMILE</a:t>
            </a:r>
          </a:p>
          <a:p>
            <a:pPr>
              <a:lnSpc>
                <a:spcPts val="7000"/>
              </a:lnSpc>
            </a:pPr>
            <a:r>
              <a:rPr lang="en-US" sz="5000">
                <a:solidFill>
                  <a:srgbClr val="050201"/>
                </a:solidFill>
                <a:latin typeface="Glacial Indifference Bold"/>
              </a:rPr>
              <a:t>GIVE THEM HAPPINESS</a:t>
            </a:r>
          </a:p>
          <a:p>
            <a:pPr>
              <a:lnSpc>
                <a:spcPts val="7000"/>
              </a:lnSpc>
              <a:spcBef>
                <a:spcPct val="0"/>
              </a:spcBef>
            </a:pPr>
            <a:r>
              <a:rPr lang="en-US" sz="5000">
                <a:solidFill>
                  <a:srgbClr val="050201"/>
                </a:solidFill>
                <a:latin typeface="Glacial Indifference Bold"/>
              </a:rPr>
              <a:t>GIVE THEM LIFE</a:t>
            </a:r>
          </a:p>
        </p:txBody>
      </p:sp>
      <p:sp>
        <p:nvSpPr>
          <p:cNvPr name="Freeform 11" id="11"/>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7"/>
            <a:stretch>
              <a:fillRect l="0" t="-71378" r="0" b="-69442"/>
            </a:stretch>
          </a:blipFill>
        </p:spPr>
      </p:sp>
      <p:sp>
        <p:nvSpPr>
          <p:cNvPr name="TextBox 12" id="12"/>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3438692" y="1636702"/>
            <a:ext cx="3458587" cy="3458573"/>
            <a:chOff x="0" y="0"/>
            <a:chExt cx="6350000" cy="6349975"/>
          </a:xfrm>
        </p:grpSpPr>
        <p:sp>
          <p:nvSpPr>
            <p:cNvPr name="Freeform 4" id="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82505" t="-137200" r="-42421" b="-162671"/>
              </a:stretch>
            </a:blipFill>
          </p:spPr>
        </p:sp>
      </p:grpSp>
      <p:grpSp>
        <p:nvGrpSpPr>
          <p:cNvPr name="Group 5" id="5"/>
          <p:cNvGrpSpPr>
            <a:grpSpLocks noChangeAspect="true"/>
          </p:cNvGrpSpPr>
          <p:nvPr/>
        </p:nvGrpSpPr>
        <p:grpSpPr>
          <a:xfrm rot="0">
            <a:off x="9722270" y="5356825"/>
            <a:ext cx="3458587" cy="3458573"/>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4871" r="0" b="-4871"/>
              </a:stretch>
            </a:blipFill>
          </p:spPr>
        </p:sp>
      </p:grpSp>
      <p:grpSp>
        <p:nvGrpSpPr>
          <p:cNvPr name="Group 7" id="7"/>
          <p:cNvGrpSpPr>
            <a:grpSpLocks noChangeAspect="true"/>
          </p:cNvGrpSpPr>
          <p:nvPr/>
        </p:nvGrpSpPr>
        <p:grpSpPr>
          <a:xfrm rot="0">
            <a:off x="6006508" y="1636702"/>
            <a:ext cx="3458587" cy="3458573"/>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7406" t="-109801" r="-11830" b="-2020"/>
              </a:stretch>
            </a:blipFill>
          </p:spPr>
        </p:sp>
      </p:grpSp>
      <p:grpSp>
        <p:nvGrpSpPr>
          <p:cNvPr name="Group 9" id="9"/>
          <p:cNvGrpSpPr/>
          <p:nvPr/>
        </p:nvGrpSpPr>
        <p:grpSpPr>
          <a:xfrm rot="0">
            <a:off x="6006114" y="5356417"/>
            <a:ext cx="3458981" cy="3458981"/>
            <a:chOff x="0" y="0"/>
            <a:chExt cx="812800" cy="812800"/>
          </a:xfrm>
        </p:grpSpPr>
        <p:sp>
          <p:nvSpPr>
            <p:cNvPr name="Freeform 10" id="10"/>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0201"/>
            </a:solidFill>
          </p:spPr>
        </p:sp>
        <p:sp>
          <p:nvSpPr>
            <p:cNvPr name="TextBox 11" id="11"/>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sp>
        <p:nvSpPr>
          <p:cNvPr name="TextBox 12" id="12"/>
          <p:cNvSpPr txBox="true"/>
          <p:nvPr/>
        </p:nvSpPr>
        <p:spPr>
          <a:xfrm rot="0">
            <a:off x="1390721" y="1676787"/>
            <a:ext cx="4358612" cy="1933575"/>
          </a:xfrm>
          <a:prstGeom prst="rect">
            <a:avLst/>
          </a:prstGeom>
        </p:spPr>
        <p:txBody>
          <a:bodyPr anchor="t" rtlCol="false" tIns="0" lIns="0" bIns="0" rIns="0">
            <a:spAutoFit/>
          </a:bodyPr>
          <a:lstStyle/>
          <a:p>
            <a:pPr>
              <a:lnSpc>
                <a:spcPts val="7612"/>
              </a:lnSpc>
            </a:pPr>
            <a:r>
              <a:rPr lang="en-US" sz="6343">
                <a:solidFill>
                  <a:srgbClr val="050201"/>
                </a:solidFill>
                <a:latin typeface="Glacial Indifference Bold"/>
              </a:rPr>
              <a:t>MEET OUR</a:t>
            </a:r>
          </a:p>
          <a:p>
            <a:pPr>
              <a:lnSpc>
                <a:spcPts val="7612"/>
              </a:lnSpc>
            </a:pPr>
            <a:r>
              <a:rPr lang="en-US" sz="6343">
                <a:solidFill>
                  <a:srgbClr val="050201"/>
                </a:solidFill>
                <a:latin typeface="Glacial Indifference Bold"/>
              </a:rPr>
              <a:t>TEAM</a:t>
            </a:r>
          </a:p>
        </p:txBody>
      </p:sp>
      <p:sp>
        <p:nvSpPr>
          <p:cNvPr name="TextBox 13" id="13"/>
          <p:cNvSpPr txBox="true"/>
          <p:nvPr/>
        </p:nvSpPr>
        <p:spPr>
          <a:xfrm rot="0">
            <a:off x="1390721" y="4533300"/>
            <a:ext cx="3415619" cy="1057275"/>
          </a:xfrm>
          <a:prstGeom prst="rect">
            <a:avLst/>
          </a:prstGeom>
        </p:spPr>
        <p:txBody>
          <a:bodyPr anchor="t" rtlCol="false" tIns="0" lIns="0" bIns="0" rIns="0">
            <a:spAutoFit/>
          </a:bodyPr>
          <a:lstStyle/>
          <a:p>
            <a:pPr>
              <a:lnSpc>
                <a:spcPts val="4200"/>
              </a:lnSpc>
            </a:pPr>
            <a:r>
              <a:rPr lang="en-US" sz="3000">
                <a:solidFill>
                  <a:srgbClr val="3D1B10"/>
                </a:solidFill>
                <a:latin typeface="Glacial Indifference Bold"/>
              </a:rPr>
              <a:t>TOGETHER WE CAN DO SO MUCH.</a:t>
            </a:r>
          </a:p>
        </p:txBody>
      </p:sp>
      <p:sp>
        <p:nvSpPr>
          <p:cNvPr name="TextBox 14" id="14"/>
          <p:cNvSpPr txBox="true"/>
          <p:nvPr/>
        </p:nvSpPr>
        <p:spPr>
          <a:xfrm rot="0">
            <a:off x="1390721" y="5850233"/>
            <a:ext cx="4020741" cy="1758950"/>
          </a:xfrm>
          <a:prstGeom prst="rect">
            <a:avLst/>
          </a:prstGeom>
        </p:spPr>
        <p:txBody>
          <a:bodyPr anchor="t" rtlCol="false" tIns="0" lIns="0" bIns="0" rIns="0">
            <a:spAutoFit/>
          </a:bodyPr>
          <a:lstStyle/>
          <a:p>
            <a:pPr algn="just">
              <a:lnSpc>
                <a:spcPts val="2800"/>
              </a:lnSpc>
            </a:pPr>
            <a:r>
              <a:rPr lang="en-US" sz="2000">
                <a:solidFill>
                  <a:srgbClr val="755343"/>
                </a:solidFill>
                <a:latin typeface="Open Sans Light"/>
              </a:rPr>
              <a:t>We are people, coaches, authors, mentors and entrepreneurs with large networks and communities, with heart and mind, watching and acting.</a:t>
            </a:r>
          </a:p>
        </p:txBody>
      </p:sp>
      <p:grpSp>
        <p:nvGrpSpPr>
          <p:cNvPr name="Group 15" id="15"/>
          <p:cNvGrpSpPr/>
          <p:nvPr/>
        </p:nvGrpSpPr>
        <p:grpSpPr>
          <a:xfrm rot="0">
            <a:off x="9722403" y="1636702"/>
            <a:ext cx="3458981" cy="3458981"/>
            <a:chOff x="0" y="0"/>
            <a:chExt cx="812800" cy="812800"/>
          </a:xfrm>
        </p:grpSpPr>
        <p:sp>
          <p:nvSpPr>
            <p:cNvPr name="Freeform 16" id="16"/>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F6B5A"/>
            </a:solidFill>
          </p:spPr>
        </p:sp>
        <p:sp>
          <p:nvSpPr>
            <p:cNvPr name="TextBox 17" id="17"/>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grpSp>
        <p:nvGrpSpPr>
          <p:cNvPr name="Group 18" id="18"/>
          <p:cNvGrpSpPr/>
          <p:nvPr/>
        </p:nvGrpSpPr>
        <p:grpSpPr>
          <a:xfrm rot="0">
            <a:off x="13438298" y="5356417"/>
            <a:ext cx="3458981" cy="3458981"/>
            <a:chOff x="0" y="0"/>
            <a:chExt cx="812800" cy="812800"/>
          </a:xfrm>
        </p:grpSpPr>
        <p:sp>
          <p:nvSpPr>
            <p:cNvPr name="Freeform 19" id="19"/>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F6B5A"/>
            </a:solidFill>
          </p:spPr>
        </p:sp>
        <p:sp>
          <p:nvSpPr>
            <p:cNvPr name="TextBox 20" id="20"/>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sp>
        <p:nvSpPr>
          <p:cNvPr name="TextBox 21" id="21"/>
          <p:cNvSpPr txBox="true"/>
          <p:nvPr/>
        </p:nvSpPr>
        <p:spPr>
          <a:xfrm rot="0">
            <a:off x="6249184" y="6405858"/>
            <a:ext cx="2972841" cy="523875"/>
          </a:xfrm>
          <a:prstGeom prst="rect">
            <a:avLst/>
          </a:prstGeom>
        </p:spPr>
        <p:txBody>
          <a:bodyPr anchor="t" rtlCol="false" tIns="0" lIns="0" bIns="0" rIns="0">
            <a:spAutoFit/>
          </a:bodyPr>
          <a:lstStyle/>
          <a:p>
            <a:pPr algn="ctr">
              <a:lnSpc>
                <a:spcPts val="4200"/>
              </a:lnSpc>
            </a:pPr>
            <a:r>
              <a:rPr lang="en-US" sz="3000">
                <a:solidFill>
                  <a:srgbClr val="FFFFFF"/>
                </a:solidFill>
                <a:latin typeface="Glacial Indifference Bold"/>
              </a:rPr>
              <a:t>JOAO HEEP</a:t>
            </a:r>
          </a:p>
        </p:txBody>
      </p:sp>
      <p:sp>
        <p:nvSpPr>
          <p:cNvPr name="TextBox 22" id="22"/>
          <p:cNvSpPr txBox="true"/>
          <p:nvPr/>
        </p:nvSpPr>
        <p:spPr>
          <a:xfrm rot="0">
            <a:off x="6456199" y="6997608"/>
            <a:ext cx="2558811" cy="701675"/>
          </a:xfrm>
          <a:prstGeom prst="rect">
            <a:avLst/>
          </a:prstGeom>
        </p:spPr>
        <p:txBody>
          <a:bodyPr anchor="t" rtlCol="false" tIns="0" lIns="0" bIns="0" rIns="0">
            <a:spAutoFit/>
          </a:bodyPr>
          <a:lstStyle/>
          <a:p>
            <a:pPr algn="ctr">
              <a:lnSpc>
                <a:spcPts val="2800"/>
              </a:lnSpc>
            </a:pPr>
            <a:r>
              <a:rPr lang="en-US" sz="2000">
                <a:solidFill>
                  <a:srgbClr val="FFFFFF"/>
                </a:solidFill>
                <a:latin typeface="Open Sans Light"/>
              </a:rPr>
              <a:t>Otherness is the key to success</a:t>
            </a:r>
          </a:p>
        </p:txBody>
      </p:sp>
      <p:sp>
        <p:nvSpPr>
          <p:cNvPr name="TextBox 23" id="23"/>
          <p:cNvSpPr txBox="true"/>
          <p:nvPr/>
        </p:nvSpPr>
        <p:spPr>
          <a:xfrm rot="0">
            <a:off x="9965473" y="2461881"/>
            <a:ext cx="2972841" cy="1057275"/>
          </a:xfrm>
          <a:prstGeom prst="rect">
            <a:avLst/>
          </a:prstGeom>
        </p:spPr>
        <p:txBody>
          <a:bodyPr anchor="t" rtlCol="false" tIns="0" lIns="0" bIns="0" rIns="0">
            <a:spAutoFit/>
          </a:bodyPr>
          <a:lstStyle/>
          <a:p>
            <a:pPr algn="ctr">
              <a:lnSpc>
                <a:spcPts val="4200"/>
              </a:lnSpc>
            </a:pPr>
            <a:r>
              <a:rPr lang="en-US" sz="3000">
                <a:solidFill>
                  <a:srgbClr val="FFFFFF"/>
                </a:solidFill>
                <a:latin typeface="Glacial Indifference Bold"/>
              </a:rPr>
              <a:t>NADINE DEGASPER</a:t>
            </a:r>
          </a:p>
        </p:txBody>
      </p:sp>
      <p:sp>
        <p:nvSpPr>
          <p:cNvPr name="TextBox 24" id="24"/>
          <p:cNvSpPr txBox="true"/>
          <p:nvPr/>
        </p:nvSpPr>
        <p:spPr>
          <a:xfrm rot="0">
            <a:off x="9965473" y="3562737"/>
            <a:ext cx="2972841" cy="349250"/>
          </a:xfrm>
          <a:prstGeom prst="rect">
            <a:avLst/>
          </a:prstGeom>
        </p:spPr>
        <p:txBody>
          <a:bodyPr anchor="t" rtlCol="false" tIns="0" lIns="0" bIns="0" rIns="0">
            <a:spAutoFit/>
          </a:bodyPr>
          <a:lstStyle/>
          <a:p>
            <a:pPr algn="ctr">
              <a:lnSpc>
                <a:spcPts val="2800"/>
              </a:lnSpc>
            </a:pPr>
            <a:r>
              <a:rPr lang="en-US" sz="2000">
                <a:solidFill>
                  <a:srgbClr val="FFFFFF"/>
                </a:solidFill>
                <a:latin typeface="Open Sans Light"/>
              </a:rPr>
              <a:t>Hakuna Matata</a:t>
            </a:r>
          </a:p>
        </p:txBody>
      </p:sp>
      <p:sp>
        <p:nvSpPr>
          <p:cNvPr name="TextBox 25" id="25"/>
          <p:cNvSpPr txBox="true"/>
          <p:nvPr/>
        </p:nvSpPr>
        <p:spPr>
          <a:xfrm rot="0">
            <a:off x="13681368" y="6139158"/>
            <a:ext cx="2972841" cy="1057275"/>
          </a:xfrm>
          <a:prstGeom prst="rect">
            <a:avLst/>
          </a:prstGeom>
        </p:spPr>
        <p:txBody>
          <a:bodyPr anchor="t" rtlCol="false" tIns="0" lIns="0" bIns="0" rIns="0">
            <a:spAutoFit/>
          </a:bodyPr>
          <a:lstStyle/>
          <a:p>
            <a:pPr algn="ctr">
              <a:lnSpc>
                <a:spcPts val="4200"/>
              </a:lnSpc>
            </a:pPr>
            <a:r>
              <a:rPr lang="en-US" sz="3000">
                <a:solidFill>
                  <a:srgbClr val="FFFFFF"/>
                </a:solidFill>
                <a:latin typeface="Glacial Indifference Bold"/>
              </a:rPr>
              <a:t>CAROLIN EICKHOFF</a:t>
            </a:r>
          </a:p>
        </p:txBody>
      </p:sp>
      <p:sp>
        <p:nvSpPr>
          <p:cNvPr name="TextBox 26" id="26"/>
          <p:cNvSpPr txBox="true"/>
          <p:nvPr/>
        </p:nvSpPr>
        <p:spPr>
          <a:xfrm rot="0">
            <a:off x="14111520" y="7259933"/>
            <a:ext cx="2112932" cy="701675"/>
          </a:xfrm>
          <a:prstGeom prst="rect">
            <a:avLst/>
          </a:prstGeom>
        </p:spPr>
        <p:txBody>
          <a:bodyPr anchor="t" rtlCol="false" tIns="0" lIns="0" bIns="0" rIns="0">
            <a:spAutoFit/>
          </a:bodyPr>
          <a:lstStyle/>
          <a:p>
            <a:pPr algn="ctr">
              <a:lnSpc>
                <a:spcPts val="2800"/>
              </a:lnSpc>
            </a:pPr>
            <a:r>
              <a:rPr lang="en-US" sz="2000">
                <a:solidFill>
                  <a:srgbClr val="FFFFFF"/>
                </a:solidFill>
                <a:latin typeface="Open Sans Light"/>
              </a:rPr>
              <a:t>healthy food - healthy mind</a:t>
            </a:r>
          </a:p>
        </p:txBody>
      </p:sp>
      <p:sp>
        <p:nvSpPr>
          <p:cNvPr name="Freeform 27" id="27"/>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7"/>
            <a:stretch>
              <a:fillRect l="0" t="-71378" r="0" b="-69442"/>
            </a:stretch>
          </a:blipFill>
        </p:spPr>
      </p:sp>
      <p:sp>
        <p:nvSpPr>
          <p:cNvPr name="TextBox 28" id="28"/>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40462" y="838356"/>
            <a:ext cx="7383849" cy="7383849"/>
            <a:chOff x="0" y="0"/>
            <a:chExt cx="812800" cy="812800"/>
          </a:xfrm>
        </p:grpSpPr>
        <p:sp>
          <p:nvSpPr>
            <p:cNvPr name="Freeform 4" id="4"/>
            <p:cNvSpPr/>
            <p:nvPr/>
          </p:nvSpPr>
          <p:spPr>
            <a:xfrm flipH="false" flipV="false" rot="0">
              <a:off x="1813" y="0"/>
              <a:ext cx="809173" cy="812800"/>
            </a:xfrm>
            <a:custGeom>
              <a:avLst/>
              <a:gdLst/>
              <a:ahLst/>
              <a:cxnLst/>
              <a:rect r="r" b="b" t="t" l="l"/>
              <a:pathLst>
                <a:path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50201"/>
            </a:solidFill>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grpSp>
        <p:nvGrpSpPr>
          <p:cNvPr name="Group 6" id="6"/>
          <p:cNvGrpSpPr>
            <a:grpSpLocks noChangeAspect="true"/>
          </p:cNvGrpSpPr>
          <p:nvPr/>
        </p:nvGrpSpPr>
        <p:grpSpPr>
          <a:xfrm rot="0">
            <a:off x="1028700" y="1028700"/>
            <a:ext cx="7383879" cy="7383849"/>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7923" r="-82002" b="-26051"/>
              </a:stretch>
            </a:blipFill>
          </p:spPr>
        </p:sp>
      </p:grpSp>
      <p:grpSp>
        <p:nvGrpSpPr>
          <p:cNvPr name="Group 8" id="8"/>
          <p:cNvGrpSpPr>
            <a:grpSpLocks noChangeAspect="true"/>
          </p:cNvGrpSpPr>
          <p:nvPr/>
        </p:nvGrpSpPr>
        <p:grpSpPr>
          <a:xfrm rot="0">
            <a:off x="6453696" y="5355838"/>
            <a:ext cx="3917766" cy="3902462"/>
            <a:chOff x="0" y="0"/>
            <a:chExt cx="6502400" cy="6477000"/>
          </a:xfrm>
        </p:grpSpPr>
        <p:sp>
          <p:nvSpPr>
            <p:cNvPr name="Freeform 9" id="9"/>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105676" t="-51913" r="223" b="0"/>
              </a:stretch>
            </a:blipFill>
          </p:spPr>
        </p:sp>
        <p:sp>
          <p:nvSpPr>
            <p:cNvPr name="Freeform 10" id="10"/>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8F6B5A"/>
            </a:solidFill>
          </p:spPr>
        </p:sp>
      </p:grpSp>
      <p:sp>
        <p:nvSpPr>
          <p:cNvPr name="TextBox 11" id="11"/>
          <p:cNvSpPr txBox="true"/>
          <p:nvPr/>
        </p:nvSpPr>
        <p:spPr>
          <a:xfrm rot="0">
            <a:off x="8955017" y="929849"/>
            <a:ext cx="7898911" cy="3171825"/>
          </a:xfrm>
          <a:prstGeom prst="rect">
            <a:avLst/>
          </a:prstGeom>
        </p:spPr>
        <p:txBody>
          <a:bodyPr anchor="t" rtlCol="false" tIns="0" lIns="0" bIns="0" rIns="0">
            <a:spAutoFit/>
          </a:bodyPr>
          <a:lstStyle/>
          <a:p>
            <a:pPr>
              <a:lnSpc>
                <a:spcPts val="8399"/>
              </a:lnSpc>
            </a:pPr>
            <a:r>
              <a:rPr lang="en-US" sz="6999">
                <a:solidFill>
                  <a:srgbClr val="050201"/>
                </a:solidFill>
                <a:latin typeface="Glacial Indifference Bold"/>
              </a:rPr>
              <a:t>LOVE BALLS CONNECT THE WORLD</a:t>
            </a:r>
          </a:p>
        </p:txBody>
      </p:sp>
      <p:sp>
        <p:nvSpPr>
          <p:cNvPr name="TextBox 12" id="12"/>
          <p:cNvSpPr txBox="true"/>
          <p:nvPr/>
        </p:nvSpPr>
        <p:spPr>
          <a:xfrm rot="0">
            <a:off x="10371462" y="4118808"/>
            <a:ext cx="6482466" cy="523875"/>
          </a:xfrm>
          <a:prstGeom prst="rect">
            <a:avLst/>
          </a:prstGeom>
        </p:spPr>
        <p:txBody>
          <a:bodyPr anchor="t" rtlCol="false" tIns="0" lIns="0" bIns="0" rIns="0">
            <a:spAutoFit/>
          </a:bodyPr>
          <a:lstStyle/>
          <a:p>
            <a:pPr>
              <a:lnSpc>
                <a:spcPts val="4200"/>
              </a:lnSpc>
              <a:spcBef>
                <a:spcPct val="0"/>
              </a:spcBef>
            </a:pPr>
            <a:r>
              <a:rPr lang="en-US" sz="3000">
                <a:solidFill>
                  <a:srgbClr val="050201"/>
                </a:solidFill>
                <a:latin typeface="Glacial Indifference Bold"/>
              </a:rPr>
              <a:t>LOVE ´N´ROLL</a:t>
            </a:r>
          </a:p>
        </p:txBody>
      </p:sp>
      <p:sp>
        <p:nvSpPr>
          <p:cNvPr name="TextBox 13" id="13"/>
          <p:cNvSpPr txBox="true"/>
          <p:nvPr/>
        </p:nvSpPr>
        <p:spPr>
          <a:xfrm rot="0">
            <a:off x="10371462" y="4710558"/>
            <a:ext cx="6482466" cy="1406525"/>
          </a:xfrm>
          <a:prstGeom prst="rect">
            <a:avLst/>
          </a:prstGeom>
        </p:spPr>
        <p:txBody>
          <a:bodyPr anchor="t" rtlCol="false" tIns="0" lIns="0" bIns="0" rIns="0">
            <a:spAutoFit/>
          </a:bodyPr>
          <a:lstStyle/>
          <a:p>
            <a:pPr algn="just">
              <a:lnSpc>
                <a:spcPts val="2800"/>
              </a:lnSpc>
            </a:pPr>
            <a:r>
              <a:rPr lang="en-US" sz="2000">
                <a:solidFill>
                  <a:srgbClr val="050201"/>
                </a:solidFill>
                <a:latin typeface="Open Sans Light"/>
              </a:rPr>
              <a:t>Die LoveBalls schlagen die Brücke von der Natur zu einem gesunden Körper, Geist und Seele - die zwischenmenschlichen Beziehungen werden gefördert und die Selbstermächtigung wird gestärkt.</a:t>
            </a:r>
          </a:p>
        </p:txBody>
      </p:sp>
      <p:sp>
        <p:nvSpPr>
          <p:cNvPr name="TextBox 14" id="14"/>
          <p:cNvSpPr txBox="true"/>
          <p:nvPr/>
        </p:nvSpPr>
        <p:spPr>
          <a:xfrm rot="0">
            <a:off x="11013696" y="6164708"/>
            <a:ext cx="5840231" cy="523875"/>
          </a:xfrm>
          <a:prstGeom prst="rect">
            <a:avLst/>
          </a:prstGeom>
        </p:spPr>
        <p:txBody>
          <a:bodyPr anchor="t" rtlCol="false" tIns="0" lIns="0" bIns="0" rIns="0">
            <a:spAutoFit/>
          </a:bodyPr>
          <a:lstStyle/>
          <a:p>
            <a:pPr>
              <a:lnSpc>
                <a:spcPts val="4200"/>
              </a:lnSpc>
            </a:pPr>
            <a:r>
              <a:rPr lang="en-US" sz="3000">
                <a:solidFill>
                  <a:srgbClr val="050201"/>
                </a:solidFill>
                <a:latin typeface="Glacial Indifference Bold"/>
              </a:rPr>
              <a:t>MIT DER NATUR VERBUNDEN SEIN</a:t>
            </a:r>
          </a:p>
        </p:txBody>
      </p:sp>
      <p:sp>
        <p:nvSpPr>
          <p:cNvPr name="TextBox 15" id="15"/>
          <p:cNvSpPr txBox="true"/>
          <p:nvPr/>
        </p:nvSpPr>
        <p:spPr>
          <a:xfrm rot="0">
            <a:off x="11013696" y="6756458"/>
            <a:ext cx="5840231" cy="2816225"/>
          </a:xfrm>
          <a:prstGeom prst="rect">
            <a:avLst/>
          </a:prstGeom>
        </p:spPr>
        <p:txBody>
          <a:bodyPr anchor="t" rtlCol="false" tIns="0" lIns="0" bIns="0" rIns="0">
            <a:spAutoFit/>
          </a:bodyPr>
          <a:lstStyle/>
          <a:p>
            <a:pPr algn="just">
              <a:lnSpc>
                <a:spcPts val="2800"/>
              </a:lnSpc>
            </a:pPr>
            <a:r>
              <a:rPr lang="en-US" sz="2000">
                <a:solidFill>
                  <a:srgbClr val="050201"/>
                </a:solidFill>
                <a:latin typeface="Open Sans Light"/>
              </a:rPr>
              <a:t>Durch gesunde Lebensmittel bringen wir die Menschen zusammen. Dazu braucht es frisches Wasser und das Wissen, wie man es anbaut und zu den Menschen bringt. Die Zutaten unserer zukünftig Produkte kommen aus Ländern, in denen wir soziale Projekte haben werden und fördern. Die Einnahmen fließen zum großen Teil wieder in die Projekte zurück.</a:t>
            </a:r>
          </a:p>
        </p:txBody>
      </p:sp>
      <p:sp>
        <p:nvSpPr>
          <p:cNvPr name="TextBox 16" id="16"/>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
        <p:nvSpPr>
          <p:cNvPr name="Freeform 17" id="17"/>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5"/>
            <a:stretch>
              <a:fillRect l="0" t="-71378" r="0" b="-69442"/>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209710" y="3243618"/>
            <a:ext cx="3747206" cy="5620809"/>
            <a:chOff x="0" y="0"/>
            <a:chExt cx="6350000" cy="9525000"/>
          </a:xfrm>
        </p:grpSpPr>
        <p:sp>
          <p:nvSpPr>
            <p:cNvPr name="Freeform 4" id="4"/>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90047" t="-87206" r="-201600" b="-58617"/>
              </a:stretch>
            </a:blipFill>
          </p:spPr>
        </p:sp>
      </p:grpSp>
      <p:grpSp>
        <p:nvGrpSpPr>
          <p:cNvPr name="Group 5" id="5"/>
          <p:cNvGrpSpPr/>
          <p:nvPr/>
        </p:nvGrpSpPr>
        <p:grpSpPr>
          <a:xfrm rot="0">
            <a:off x="5158076" y="3605101"/>
            <a:ext cx="3804913" cy="1310084"/>
            <a:chOff x="0" y="0"/>
            <a:chExt cx="775910" cy="267157"/>
          </a:xfrm>
        </p:grpSpPr>
        <p:sp>
          <p:nvSpPr>
            <p:cNvPr name="Freeform 6" id="6"/>
            <p:cNvSpPr/>
            <p:nvPr/>
          </p:nvSpPr>
          <p:spPr>
            <a:xfrm flipH="false" flipV="false" rot="0">
              <a:off x="0" y="0"/>
              <a:ext cx="775910" cy="267157"/>
            </a:xfrm>
            <a:custGeom>
              <a:avLst/>
              <a:gdLst/>
              <a:ahLst/>
              <a:cxnLst/>
              <a:rect r="r" b="b" t="t" l="l"/>
              <a:pathLst>
                <a:path h="267157" w="775910">
                  <a:moveTo>
                    <a:pt x="61041" y="0"/>
                  </a:moveTo>
                  <a:lnTo>
                    <a:pt x="714869" y="0"/>
                  </a:lnTo>
                  <a:cubicBezTo>
                    <a:pt x="731058" y="0"/>
                    <a:pt x="746584" y="6431"/>
                    <a:pt x="758032" y="17879"/>
                  </a:cubicBezTo>
                  <a:cubicBezTo>
                    <a:pt x="769479" y="29326"/>
                    <a:pt x="775910" y="44852"/>
                    <a:pt x="775910" y="61041"/>
                  </a:cubicBezTo>
                  <a:lnTo>
                    <a:pt x="775910" y="206115"/>
                  </a:lnTo>
                  <a:cubicBezTo>
                    <a:pt x="775910" y="222304"/>
                    <a:pt x="769479" y="237831"/>
                    <a:pt x="758032" y="249278"/>
                  </a:cubicBezTo>
                  <a:cubicBezTo>
                    <a:pt x="746584" y="260726"/>
                    <a:pt x="731058" y="267157"/>
                    <a:pt x="714869" y="267157"/>
                  </a:cubicBezTo>
                  <a:lnTo>
                    <a:pt x="61041" y="267157"/>
                  </a:lnTo>
                  <a:cubicBezTo>
                    <a:pt x="44852" y="267157"/>
                    <a:pt x="29326" y="260726"/>
                    <a:pt x="17879" y="249278"/>
                  </a:cubicBezTo>
                  <a:cubicBezTo>
                    <a:pt x="6431" y="237831"/>
                    <a:pt x="0" y="222304"/>
                    <a:pt x="0" y="206115"/>
                  </a:cubicBezTo>
                  <a:lnTo>
                    <a:pt x="0" y="61041"/>
                  </a:lnTo>
                  <a:cubicBezTo>
                    <a:pt x="0" y="44852"/>
                    <a:pt x="6431" y="29326"/>
                    <a:pt x="17879" y="17879"/>
                  </a:cubicBezTo>
                  <a:cubicBezTo>
                    <a:pt x="29326" y="6431"/>
                    <a:pt x="44852" y="0"/>
                    <a:pt x="61041" y="0"/>
                  </a:cubicBezTo>
                  <a:close/>
                </a:path>
              </a:pathLst>
            </a:custGeom>
            <a:solidFill>
              <a:srgbClr val="050201"/>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grpSp>
        <p:nvGrpSpPr>
          <p:cNvPr name="Group 8" id="8"/>
          <p:cNvGrpSpPr>
            <a:grpSpLocks noChangeAspect="true"/>
          </p:cNvGrpSpPr>
          <p:nvPr/>
        </p:nvGrpSpPr>
        <p:grpSpPr>
          <a:xfrm rot="0">
            <a:off x="9325010" y="3243618"/>
            <a:ext cx="3747206" cy="5620809"/>
            <a:chOff x="0" y="0"/>
            <a:chExt cx="6350000" cy="9525000"/>
          </a:xfrm>
        </p:grpSpPr>
        <p:sp>
          <p:nvSpPr>
            <p:cNvPr name="Freeform 9" id="9"/>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18342" t="0" r="-18342" b="0"/>
              </a:stretch>
            </a:blipFill>
          </p:spPr>
        </p:sp>
      </p:grpSp>
      <p:grpSp>
        <p:nvGrpSpPr>
          <p:cNvPr name="Group 10" id="10"/>
          <p:cNvGrpSpPr/>
          <p:nvPr/>
        </p:nvGrpSpPr>
        <p:grpSpPr>
          <a:xfrm rot="0">
            <a:off x="13273376" y="3605101"/>
            <a:ext cx="3804913" cy="1310084"/>
            <a:chOff x="0" y="0"/>
            <a:chExt cx="775910" cy="267157"/>
          </a:xfrm>
        </p:grpSpPr>
        <p:sp>
          <p:nvSpPr>
            <p:cNvPr name="Freeform 11" id="11"/>
            <p:cNvSpPr/>
            <p:nvPr/>
          </p:nvSpPr>
          <p:spPr>
            <a:xfrm flipH="false" flipV="false" rot="0">
              <a:off x="0" y="0"/>
              <a:ext cx="775910" cy="267157"/>
            </a:xfrm>
            <a:custGeom>
              <a:avLst/>
              <a:gdLst/>
              <a:ahLst/>
              <a:cxnLst/>
              <a:rect r="r" b="b" t="t" l="l"/>
              <a:pathLst>
                <a:path h="267157" w="775910">
                  <a:moveTo>
                    <a:pt x="61041" y="0"/>
                  </a:moveTo>
                  <a:lnTo>
                    <a:pt x="714869" y="0"/>
                  </a:lnTo>
                  <a:cubicBezTo>
                    <a:pt x="731058" y="0"/>
                    <a:pt x="746584" y="6431"/>
                    <a:pt x="758032" y="17879"/>
                  </a:cubicBezTo>
                  <a:cubicBezTo>
                    <a:pt x="769479" y="29326"/>
                    <a:pt x="775910" y="44852"/>
                    <a:pt x="775910" y="61041"/>
                  </a:cubicBezTo>
                  <a:lnTo>
                    <a:pt x="775910" y="206115"/>
                  </a:lnTo>
                  <a:cubicBezTo>
                    <a:pt x="775910" y="222304"/>
                    <a:pt x="769479" y="237831"/>
                    <a:pt x="758032" y="249278"/>
                  </a:cubicBezTo>
                  <a:cubicBezTo>
                    <a:pt x="746584" y="260726"/>
                    <a:pt x="731058" y="267157"/>
                    <a:pt x="714869" y="267157"/>
                  </a:cubicBezTo>
                  <a:lnTo>
                    <a:pt x="61041" y="267157"/>
                  </a:lnTo>
                  <a:cubicBezTo>
                    <a:pt x="44852" y="267157"/>
                    <a:pt x="29326" y="260726"/>
                    <a:pt x="17879" y="249278"/>
                  </a:cubicBezTo>
                  <a:cubicBezTo>
                    <a:pt x="6431" y="237831"/>
                    <a:pt x="0" y="222304"/>
                    <a:pt x="0" y="206115"/>
                  </a:cubicBezTo>
                  <a:lnTo>
                    <a:pt x="0" y="61041"/>
                  </a:lnTo>
                  <a:cubicBezTo>
                    <a:pt x="0" y="44852"/>
                    <a:pt x="6431" y="29326"/>
                    <a:pt x="17879" y="17879"/>
                  </a:cubicBezTo>
                  <a:cubicBezTo>
                    <a:pt x="29326" y="6431"/>
                    <a:pt x="44852" y="0"/>
                    <a:pt x="61041" y="0"/>
                  </a:cubicBezTo>
                  <a:close/>
                </a:path>
              </a:pathLst>
            </a:custGeom>
            <a:solidFill>
              <a:srgbClr val="050201"/>
            </a:solidFill>
          </p:spPr>
        </p:sp>
        <p:sp>
          <p:nvSpPr>
            <p:cNvPr name="TextBox 12" id="12"/>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Freeform 13" id="13"/>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6"/>
            <a:stretch>
              <a:fillRect l="0" t="-71378" r="0" b="-69442"/>
            </a:stretch>
          </a:blipFill>
        </p:spPr>
      </p:sp>
      <p:sp>
        <p:nvSpPr>
          <p:cNvPr name="TextBox 14" id="14"/>
          <p:cNvSpPr txBox="true"/>
          <p:nvPr/>
        </p:nvSpPr>
        <p:spPr>
          <a:xfrm rot="0">
            <a:off x="1390721" y="1676787"/>
            <a:ext cx="7934290" cy="1028700"/>
          </a:xfrm>
          <a:prstGeom prst="rect">
            <a:avLst/>
          </a:prstGeom>
        </p:spPr>
        <p:txBody>
          <a:bodyPr anchor="t" rtlCol="false" tIns="0" lIns="0" bIns="0" rIns="0">
            <a:spAutoFit/>
          </a:bodyPr>
          <a:lstStyle/>
          <a:p>
            <a:pPr>
              <a:lnSpc>
                <a:spcPts val="8084"/>
              </a:lnSpc>
            </a:pPr>
            <a:r>
              <a:rPr lang="en-US" sz="6737">
                <a:solidFill>
                  <a:srgbClr val="050201"/>
                </a:solidFill>
                <a:latin typeface="Glacial Indifference Bold"/>
              </a:rPr>
              <a:t>TEAM PROFILE</a:t>
            </a:r>
          </a:p>
        </p:txBody>
      </p:sp>
      <p:sp>
        <p:nvSpPr>
          <p:cNvPr name="TextBox 15" id="15"/>
          <p:cNvSpPr txBox="true"/>
          <p:nvPr/>
        </p:nvSpPr>
        <p:spPr>
          <a:xfrm rot="0">
            <a:off x="5423875" y="3794405"/>
            <a:ext cx="3273316"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CAROLIN</a:t>
            </a:r>
          </a:p>
        </p:txBody>
      </p:sp>
      <p:sp>
        <p:nvSpPr>
          <p:cNvPr name="TextBox 16" id="16"/>
          <p:cNvSpPr txBox="true"/>
          <p:nvPr/>
        </p:nvSpPr>
        <p:spPr>
          <a:xfrm rot="0">
            <a:off x="5423875" y="4309956"/>
            <a:ext cx="2972841" cy="349250"/>
          </a:xfrm>
          <a:prstGeom prst="rect">
            <a:avLst/>
          </a:prstGeom>
        </p:spPr>
        <p:txBody>
          <a:bodyPr anchor="t" rtlCol="false" tIns="0" lIns="0" bIns="0" rIns="0">
            <a:spAutoFit/>
          </a:bodyPr>
          <a:lstStyle/>
          <a:p>
            <a:pPr>
              <a:lnSpc>
                <a:spcPts val="2800"/>
              </a:lnSpc>
            </a:pPr>
            <a:r>
              <a:rPr lang="en-US" sz="2000">
                <a:solidFill>
                  <a:srgbClr val="FFFFFF"/>
                </a:solidFill>
                <a:latin typeface="Open Sans Light"/>
              </a:rPr>
              <a:t>Entrepreneur</a:t>
            </a:r>
          </a:p>
        </p:txBody>
      </p:sp>
      <p:sp>
        <p:nvSpPr>
          <p:cNvPr name="TextBox 17" id="17"/>
          <p:cNvSpPr txBox="true"/>
          <p:nvPr/>
        </p:nvSpPr>
        <p:spPr>
          <a:xfrm rot="0">
            <a:off x="13539175" y="3794405"/>
            <a:ext cx="3273316"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NADINE</a:t>
            </a:r>
          </a:p>
        </p:txBody>
      </p:sp>
      <p:sp>
        <p:nvSpPr>
          <p:cNvPr name="TextBox 18" id="18"/>
          <p:cNvSpPr txBox="true"/>
          <p:nvPr/>
        </p:nvSpPr>
        <p:spPr>
          <a:xfrm rot="0">
            <a:off x="13539175" y="4309956"/>
            <a:ext cx="2972841" cy="349250"/>
          </a:xfrm>
          <a:prstGeom prst="rect">
            <a:avLst/>
          </a:prstGeom>
        </p:spPr>
        <p:txBody>
          <a:bodyPr anchor="t" rtlCol="false" tIns="0" lIns="0" bIns="0" rIns="0">
            <a:spAutoFit/>
          </a:bodyPr>
          <a:lstStyle/>
          <a:p>
            <a:pPr>
              <a:lnSpc>
                <a:spcPts val="2800"/>
              </a:lnSpc>
            </a:pPr>
            <a:r>
              <a:rPr lang="en-US" sz="2000">
                <a:solidFill>
                  <a:srgbClr val="FFFFFF"/>
                </a:solidFill>
                <a:latin typeface="Open Sans Light"/>
              </a:rPr>
              <a:t>Entrepreneur</a:t>
            </a:r>
          </a:p>
        </p:txBody>
      </p:sp>
      <p:sp>
        <p:nvSpPr>
          <p:cNvPr name="TextBox 19" id="19"/>
          <p:cNvSpPr txBox="true"/>
          <p:nvPr/>
        </p:nvSpPr>
        <p:spPr>
          <a:xfrm rot="0">
            <a:off x="5158076" y="5216810"/>
            <a:ext cx="3804913" cy="422275"/>
          </a:xfrm>
          <a:prstGeom prst="rect">
            <a:avLst/>
          </a:prstGeom>
        </p:spPr>
        <p:txBody>
          <a:bodyPr anchor="t" rtlCol="false" tIns="0" lIns="0" bIns="0" rIns="0">
            <a:spAutoFit/>
          </a:bodyPr>
          <a:lstStyle/>
          <a:p>
            <a:pPr>
              <a:lnSpc>
                <a:spcPts val="3499"/>
              </a:lnSpc>
            </a:pPr>
            <a:r>
              <a:rPr lang="en-US" sz="2499">
                <a:solidFill>
                  <a:srgbClr val="050201"/>
                </a:solidFill>
                <a:latin typeface="Glacial Indifference Bold"/>
              </a:rPr>
              <a:t>DESCRIPTION</a:t>
            </a:r>
          </a:p>
        </p:txBody>
      </p:sp>
      <p:sp>
        <p:nvSpPr>
          <p:cNvPr name="TextBox 20" id="20"/>
          <p:cNvSpPr txBox="true"/>
          <p:nvPr/>
        </p:nvSpPr>
        <p:spPr>
          <a:xfrm rot="0">
            <a:off x="5158076" y="5756560"/>
            <a:ext cx="3804913" cy="1758950"/>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Carolin ist Unternehmerin und verbindet Menschen mit ihrem Körper und Geist durch gesunde, biologische und energiereiche Lebensmittel.</a:t>
            </a:r>
          </a:p>
        </p:txBody>
      </p:sp>
      <p:sp>
        <p:nvSpPr>
          <p:cNvPr name="TextBox 21" id="21"/>
          <p:cNvSpPr txBox="true"/>
          <p:nvPr/>
        </p:nvSpPr>
        <p:spPr>
          <a:xfrm rot="0">
            <a:off x="13273376" y="5216810"/>
            <a:ext cx="3804913" cy="422275"/>
          </a:xfrm>
          <a:prstGeom prst="rect">
            <a:avLst/>
          </a:prstGeom>
        </p:spPr>
        <p:txBody>
          <a:bodyPr anchor="t" rtlCol="false" tIns="0" lIns="0" bIns="0" rIns="0">
            <a:spAutoFit/>
          </a:bodyPr>
          <a:lstStyle/>
          <a:p>
            <a:pPr>
              <a:lnSpc>
                <a:spcPts val="3499"/>
              </a:lnSpc>
            </a:pPr>
            <a:r>
              <a:rPr lang="en-US" sz="2499">
                <a:solidFill>
                  <a:srgbClr val="71422C"/>
                </a:solidFill>
                <a:latin typeface="Glacial Indifference Bold"/>
              </a:rPr>
              <a:t>DESCRIPTION</a:t>
            </a:r>
          </a:p>
        </p:txBody>
      </p:sp>
      <p:sp>
        <p:nvSpPr>
          <p:cNvPr name="TextBox 22" id="22"/>
          <p:cNvSpPr txBox="true"/>
          <p:nvPr/>
        </p:nvSpPr>
        <p:spPr>
          <a:xfrm rot="0">
            <a:off x="13273376" y="5756560"/>
            <a:ext cx="3804913" cy="140652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Nadine ist Unternehmerin und hilft Menschen dabei, sich selbst wieder zu spüren und voll und ganz zu akzeptieren.</a:t>
            </a:r>
          </a:p>
        </p:txBody>
      </p:sp>
      <p:sp>
        <p:nvSpPr>
          <p:cNvPr name="TextBox 23" id="23"/>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209710" y="3243618"/>
            <a:ext cx="3747206" cy="5620809"/>
            <a:chOff x="0" y="0"/>
            <a:chExt cx="6350000" cy="9525000"/>
          </a:xfrm>
        </p:grpSpPr>
        <p:sp>
          <p:nvSpPr>
            <p:cNvPr name="Freeform 4" id="4"/>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0" t="0" r="0" b="0"/>
              </a:stretch>
            </a:blipFill>
          </p:spPr>
        </p:sp>
      </p:grpSp>
      <p:sp>
        <p:nvSpPr>
          <p:cNvPr name="TextBox 5" id="5"/>
          <p:cNvSpPr txBox="true"/>
          <p:nvPr/>
        </p:nvSpPr>
        <p:spPr>
          <a:xfrm rot="0">
            <a:off x="1390721" y="1676787"/>
            <a:ext cx="7934290" cy="1028700"/>
          </a:xfrm>
          <a:prstGeom prst="rect">
            <a:avLst/>
          </a:prstGeom>
        </p:spPr>
        <p:txBody>
          <a:bodyPr anchor="t" rtlCol="false" tIns="0" lIns="0" bIns="0" rIns="0">
            <a:spAutoFit/>
          </a:bodyPr>
          <a:lstStyle/>
          <a:p>
            <a:pPr>
              <a:lnSpc>
                <a:spcPts val="8084"/>
              </a:lnSpc>
            </a:pPr>
            <a:r>
              <a:rPr lang="en-US" sz="6737">
                <a:solidFill>
                  <a:srgbClr val="050201"/>
                </a:solidFill>
                <a:latin typeface="Glacial Indifference Bold"/>
              </a:rPr>
              <a:t>TEAM PROFILE</a:t>
            </a:r>
          </a:p>
        </p:txBody>
      </p:sp>
      <p:grpSp>
        <p:nvGrpSpPr>
          <p:cNvPr name="Group 6" id="6"/>
          <p:cNvGrpSpPr/>
          <p:nvPr/>
        </p:nvGrpSpPr>
        <p:grpSpPr>
          <a:xfrm rot="0">
            <a:off x="5158076" y="3605101"/>
            <a:ext cx="3804913" cy="1310084"/>
            <a:chOff x="0" y="0"/>
            <a:chExt cx="775910" cy="267157"/>
          </a:xfrm>
        </p:grpSpPr>
        <p:sp>
          <p:nvSpPr>
            <p:cNvPr name="Freeform 7" id="7"/>
            <p:cNvSpPr/>
            <p:nvPr/>
          </p:nvSpPr>
          <p:spPr>
            <a:xfrm flipH="false" flipV="false" rot="0">
              <a:off x="0" y="0"/>
              <a:ext cx="775910" cy="267157"/>
            </a:xfrm>
            <a:custGeom>
              <a:avLst/>
              <a:gdLst/>
              <a:ahLst/>
              <a:cxnLst/>
              <a:rect r="r" b="b" t="t" l="l"/>
              <a:pathLst>
                <a:path h="267157" w="775910">
                  <a:moveTo>
                    <a:pt x="61041" y="0"/>
                  </a:moveTo>
                  <a:lnTo>
                    <a:pt x="714869" y="0"/>
                  </a:lnTo>
                  <a:cubicBezTo>
                    <a:pt x="731058" y="0"/>
                    <a:pt x="746584" y="6431"/>
                    <a:pt x="758032" y="17879"/>
                  </a:cubicBezTo>
                  <a:cubicBezTo>
                    <a:pt x="769479" y="29326"/>
                    <a:pt x="775910" y="44852"/>
                    <a:pt x="775910" y="61041"/>
                  </a:cubicBezTo>
                  <a:lnTo>
                    <a:pt x="775910" y="206115"/>
                  </a:lnTo>
                  <a:cubicBezTo>
                    <a:pt x="775910" y="222304"/>
                    <a:pt x="769479" y="237831"/>
                    <a:pt x="758032" y="249278"/>
                  </a:cubicBezTo>
                  <a:cubicBezTo>
                    <a:pt x="746584" y="260726"/>
                    <a:pt x="731058" y="267157"/>
                    <a:pt x="714869" y="267157"/>
                  </a:cubicBezTo>
                  <a:lnTo>
                    <a:pt x="61041" y="267157"/>
                  </a:lnTo>
                  <a:cubicBezTo>
                    <a:pt x="44852" y="267157"/>
                    <a:pt x="29326" y="260726"/>
                    <a:pt x="17879" y="249278"/>
                  </a:cubicBezTo>
                  <a:cubicBezTo>
                    <a:pt x="6431" y="237831"/>
                    <a:pt x="0" y="222304"/>
                    <a:pt x="0" y="206115"/>
                  </a:cubicBezTo>
                  <a:lnTo>
                    <a:pt x="0" y="61041"/>
                  </a:lnTo>
                  <a:cubicBezTo>
                    <a:pt x="0" y="44852"/>
                    <a:pt x="6431" y="29326"/>
                    <a:pt x="17879" y="17879"/>
                  </a:cubicBezTo>
                  <a:cubicBezTo>
                    <a:pt x="29326" y="6431"/>
                    <a:pt x="44852" y="0"/>
                    <a:pt x="61041" y="0"/>
                  </a:cubicBezTo>
                  <a:close/>
                </a:path>
              </a:pathLst>
            </a:custGeom>
            <a:solidFill>
              <a:srgbClr val="050201"/>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grpSp>
        <p:nvGrpSpPr>
          <p:cNvPr name="Group 9" id="9"/>
          <p:cNvGrpSpPr>
            <a:grpSpLocks noChangeAspect="true"/>
          </p:cNvGrpSpPr>
          <p:nvPr/>
        </p:nvGrpSpPr>
        <p:grpSpPr>
          <a:xfrm rot="0">
            <a:off x="9325010" y="3243618"/>
            <a:ext cx="3747206" cy="5620809"/>
            <a:chOff x="0" y="0"/>
            <a:chExt cx="6350000" cy="9525000"/>
          </a:xfrm>
        </p:grpSpPr>
        <p:sp>
          <p:nvSpPr>
            <p:cNvPr name="Freeform 10" id="10"/>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0" t="0" r="0" b="0"/>
              </a:stretch>
            </a:blipFill>
          </p:spPr>
        </p:sp>
      </p:grpSp>
      <p:sp>
        <p:nvSpPr>
          <p:cNvPr name="TextBox 11" id="11"/>
          <p:cNvSpPr txBox="true"/>
          <p:nvPr/>
        </p:nvSpPr>
        <p:spPr>
          <a:xfrm rot="0">
            <a:off x="5423875" y="3794405"/>
            <a:ext cx="3273316"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SIMON</a:t>
            </a:r>
          </a:p>
        </p:txBody>
      </p:sp>
      <p:sp>
        <p:nvSpPr>
          <p:cNvPr name="TextBox 12" id="12"/>
          <p:cNvSpPr txBox="true"/>
          <p:nvPr/>
        </p:nvSpPr>
        <p:spPr>
          <a:xfrm rot="0">
            <a:off x="5423875" y="4309956"/>
            <a:ext cx="2972841" cy="349250"/>
          </a:xfrm>
          <a:prstGeom prst="rect">
            <a:avLst/>
          </a:prstGeom>
        </p:spPr>
        <p:txBody>
          <a:bodyPr anchor="t" rtlCol="false" tIns="0" lIns="0" bIns="0" rIns="0">
            <a:spAutoFit/>
          </a:bodyPr>
          <a:lstStyle/>
          <a:p>
            <a:pPr>
              <a:lnSpc>
                <a:spcPts val="2800"/>
              </a:lnSpc>
            </a:pPr>
            <a:r>
              <a:rPr lang="en-US" sz="2000">
                <a:solidFill>
                  <a:srgbClr val="FFFFFF"/>
                </a:solidFill>
                <a:latin typeface="Open Sans Light"/>
              </a:rPr>
              <a:t>Entrepreneur</a:t>
            </a:r>
          </a:p>
        </p:txBody>
      </p:sp>
      <p:grpSp>
        <p:nvGrpSpPr>
          <p:cNvPr name="Group 13" id="13"/>
          <p:cNvGrpSpPr/>
          <p:nvPr/>
        </p:nvGrpSpPr>
        <p:grpSpPr>
          <a:xfrm rot="0">
            <a:off x="13273376" y="3605101"/>
            <a:ext cx="3804913" cy="1310084"/>
            <a:chOff x="0" y="0"/>
            <a:chExt cx="775910" cy="267157"/>
          </a:xfrm>
        </p:grpSpPr>
        <p:sp>
          <p:nvSpPr>
            <p:cNvPr name="Freeform 14" id="14"/>
            <p:cNvSpPr/>
            <p:nvPr/>
          </p:nvSpPr>
          <p:spPr>
            <a:xfrm flipH="false" flipV="false" rot="0">
              <a:off x="0" y="0"/>
              <a:ext cx="775910" cy="267157"/>
            </a:xfrm>
            <a:custGeom>
              <a:avLst/>
              <a:gdLst/>
              <a:ahLst/>
              <a:cxnLst/>
              <a:rect r="r" b="b" t="t" l="l"/>
              <a:pathLst>
                <a:path h="267157" w="775910">
                  <a:moveTo>
                    <a:pt x="61041" y="0"/>
                  </a:moveTo>
                  <a:lnTo>
                    <a:pt x="714869" y="0"/>
                  </a:lnTo>
                  <a:cubicBezTo>
                    <a:pt x="731058" y="0"/>
                    <a:pt x="746584" y="6431"/>
                    <a:pt x="758032" y="17879"/>
                  </a:cubicBezTo>
                  <a:cubicBezTo>
                    <a:pt x="769479" y="29326"/>
                    <a:pt x="775910" y="44852"/>
                    <a:pt x="775910" y="61041"/>
                  </a:cubicBezTo>
                  <a:lnTo>
                    <a:pt x="775910" y="206115"/>
                  </a:lnTo>
                  <a:cubicBezTo>
                    <a:pt x="775910" y="222304"/>
                    <a:pt x="769479" y="237831"/>
                    <a:pt x="758032" y="249278"/>
                  </a:cubicBezTo>
                  <a:cubicBezTo>
                    <a:pt x="746584" y="260726"/>
                    <a:pt x="731058" y="267157"/>
                    <a:pt x="714869" y="267157"/>
                  </a:cubicBezTo>
                  <a:lnTo>
                    <a:pt x="61041" y="267157"/>
                  </a:lnTo>
                  <a:cubicBezTo>
                    <a:pt x="44852" y="267157"/>
                    <a:pt x="29326" y="260726"/>
                    <a:pt x="17879" y="249278"/>
                  </a:cubicBezTo>
                  <a:cubicBezTo>
                    <a:pt x="6431" y="237831"/>
                    <a:pt x="0" y="222304"/>
                    <a:pt x="0" y="206115"/>
                  </a:cubicBezTo>
                  <a:lnTo>
                    <a:pt x="0" y="61041"/>
                  </a:lnTo>
                  <a:cubicBezTo>
                    <a:pt x="0" y="44852"/>
                    <a:pt x="6431" y="29326"/>
                    <a:pt x="17879" y="17879"/>
                  </a:cubicBezTo>
                  <a:cubicBezTo>
                    <a:pt x="29326" y="6431"/>
                    <a:pt x="44852" y="0"/>
                    <a:pt x="61041" y="0"/>
                  </a:cubicBezTo>
                  <a:close/>
                </a:path>
              </a:pathLst>
            </a:custGeom>
            <a:solidFill>
              <a:srgbClr val="050201"/>
            </a:solidFill>
          </p:spPr>
        </p:sp>
        <p:sp>
          <p:nvSpPr>
            <p:cNvPr name="TextBox 15" id="15"/>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16" id="16"/>
          <p:cNvSpPr txBox="true"/>
          <p:nvPr/>
        </p:nvSpPr>
        <p:spPr>
          <a:xfrm rot="0">
            <a:off x="13539175" y="3794405"/>
            <a:ext cx="3273316"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SABRINA</a:t>
            </a:r>
          </a:p>
        </p:txBody>
      </p:sp>
      <p:sp>
        <p:nvSpPr>
          <p:cNvPr name="TextBox 17" id="17"/>
          <p:cNvSpPr txBox="true"/>
          <p:nvPr/>
        </p:nvSpPr>
        <p:spPr>
          <a:xfrm rot="0">
            <a:off x="13539175" y="4309956"/>
            <a:ext cx="2972841" cy="349250"/>
          </a:xfrm>
          <a:prstGeom prst="rect">
            <a:avLst/>
          </a:prstGeom>
        </p:spPr>
        <p:txBody>
          <a:bodyPr anchor="t" rtlCol="false" tIns="0" lIns="0" bIns="0" rIns="0">
            <a:spAutoFit/>
          </a:bodyPr>
          <a:lstStyle/>
          <a:p>
            <a:pPr>
              <a:lnSpc>
                <a:spcPts val="2800"/>
              </a:lnSpc>
            </a:pPr>
            <a:r>
              <a:rPr lang="en-US" sz="2000">
                <a:solidFill>
                  <a:srgbClr val="FFFFFF"/>
                </a:solidFill>
                <a:latin typeface="Open Sans Light"/>
              </a:rPr>
              <a:t>Entrepreneur</a:t>
            </a:r>
          </a:p>
        </p:txBody>
      </p:sp>
      <p:sp>
        <p:nvSpPr>
          <p:cNvPr name="TextBox 18" id="18"/>
          <p:cNvSpPr txBox="true"/>
          <p:nvPr/>
        </p:nvSpPr>
        <p:spPr>
          <a:xfrm rot="0">
            <a:off x="5158076" y="5216810"/>
            <a:ext cx="3804913" cy="422275"/>
          </a:xfrm>
          <a:prstGeom prst="rect">
            <a:avLst/>
          </a:prstGeom>
        </p:spPr>
        <p:txBody>
          <a:bodyPr anchor="t" rtlCol="false" tIns="0" lIns="0" bIns="0" rIns="0">
            <a:spAutoFit/>
          </a:bodyPr>
          <a:lstStyle/>
          <a:p>
            <a:pPr>
              <a:lnSpc>
                <a:spcPts val="3499"/>
              </a:lnSpc>
            </a:pPr>
            <a:r>
              <a:rPr lang="en-US" sz="2499">
                <a:solidFill>
                  <a:srgbClr val="050201"/>
                </a:solidFill>
                <a:latin typeface="Glacial Indifference Bold"/>
              </a:rPr>
              <a:t>DESCRIPTION</a:t>
            </a:r>
          </a:p>
        </p:txBody>
      </p:sp>
      <p:sp>
        <p:nvSpPr>
          <p:cNvPr name="TextBox 19" id="19"/>
          <p:cNvSpPr txBox="true"/>
          <p:nvPr/>
        </p:nvSpPr>
        <p:spPr>
          <a:xfrm rot="0">
            <a:off x="5158076" y="5756560"/>
            <a:ext cx="3804913" cy="70167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Simon hilft Menschen, ihre Träume zu verwirklichen.</a:t>
            </a:r>
          </a:p>
        </p:txBody>
      </p:sp>
      <p:sp>
        <p:nvSpPr>
          <p:cNvPr name="TextBox 20" id="20"/>
          <p:cNvSpPr txBox="true"/>
          <p:nvPr/>
        </p:nvSpPr>
        <p:spPr>
          <a:xfrm rot="0">
            <a:off x="13273376" y="5216810"/>
            <a:ext cx="3804913" cy="422275"/>
          </a:xfrm>
          <a:prstGeom prst="rect">
            <a:avLst/>
          </a:prstGeom>
        </p:spPr>
        <p:txBody>
          <a:bodyPr anchor="t" rtlCol="false" tIns="0" lIns="0" bIns="0" rIns="0">
            <a:spAutoFit/>
          </a:bodyPr>
          <a:lstStyle/>
          <a:p>
            <a:pPr>
              <a:lnSpc>
                <a:spcPts val="3499"/>
              </a:lnSpc>
            </a:pPr>
            <a:r>
              <a:rPr lang="en-US" sz="2499">
                <a:solidFill>
                  <a:srgbClr val="71422C"/>
                </a:solidFill>
                <a:latin typeface="Glacial Indifference Bold"/>
              </a:rPr>
              <a:t>DESCRIPTION</a:t>
            </a:r>
          </a:p>
        </p:txBody>
      </p:sp>
      <p:sp>
        <p:nvSpPr>
          <p:cNvPr name="TextBox 21" id="21"/>
          <p:cNvSpPr txBox="true"/>
          <p:nvPr/>
        </p:nvSpPr>
        <p:spPr>
          <a:xfrm rot="0">
            <a:off x="13273376" y="5756560"/>
            <a:ext cx="3804913" cy="1054100"/>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Sabrina hilft jungen Frauen, sich selbst zu lieben und zu ihren Frauen zu stehen</a:t>
            </a:r>
          </a:p>
        </p:txBody>
      </p:sp>
      <p:sp>
        <p:nvSpPr>
          <p:cNvPr name="Freeform 22" id="22"/>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6"/>
            <a:stretch>
              <a:fillRect l="0" t="-71378" r="0" b="-69442"/>
            </a:stretch>
          </a:blipFill>
        </p:spPr>
      </p:sp>
      <p:sp>
        <p:nvSpPr>
          <p:cNvPr name="TextBox 23" id="23"/>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209710" y="3243618"/>
            <a:ext cx="3747206" cy="5620809"/>
            <a:chOff x="0" y="0"/>
            <a:chExt cx="6350000" cy="9525000"/>
          </a:xfrm>
        </p:grpSpPr>
        <p:sp>
          <p:nvSpPr>
            <p:cNvPr name="Freeform 4" id="4"/>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21516" t="0" r="-103483" b="0"/>
              </a:stretch>
            </a:blipFill>
          </p:spPr>
        </p:sp>
      </p:grpSp>
      <p:sp>
        <p:nvSpPr>
          <p:cNvPr name="TextBox 5" id="5"/>
          <p:cNvSpPr txBox="true"/>
          <p:nvPr/>
        </p:nvSpPr>
        <p:spPr>
          <a:xfrm rot="0">
            <a:off x="1390721" y="1676787"/>
            <a:ext cx="7934290" cy="1028700"/>
          </a:xfrm>
          <a:prstGeom prst="rect">
            <a:avLst/>
          </a:prstGeom>
        </p:spPr>
        <p:txBody>
          <a:bodyPr anchor="t" rtlCol="false" tIns="0" lIns="0" bIns="0" rIns="0">
            <a:spAutoFit/>
          </a:bodyPr>
          <a:lstStyle/>
          <a:p>
            <a:pPr>
              <a:lnSpc>
                <a:spcPts val="8084"/>
              </a:lnSpc>
            </a:pPr>
            <a:r>
              <a:rPr lang="en-US" sz="6737">
                <a:solidFill>
                  <a:srgbClr val="050201"/>
                </a:solidFill>
                <a:latin typeface="Glacial Indifference Bold"/>
              </a:rPr>
              <a:t>TEAM PROFILE</a:t>
            </a:r>
          </a:p>
        </p:txBody>
      </p:sp>
      <p:grpSp>
        <p:nvGrpSpPr>
          <p:cNvPr name="Group 6" id="6"/>
          <p:cNvGrpSpPr/>
          <p:nvPr/>
        </p:nvGrpSpPr>
        <p:grpSpPr>
          <a:xfrm rot="0">
            <a:off x="5158076" y="3605101"/>
            <a:ext cx="3804913" cy="1310084"/>
            <a:chOff x="0" y="0"/>
            <a:chExt cx="775910" cy="267157"/>
          </a:xfrm>
        </p:grpSpPr>
        <p:sp>
          <p:nvSpPr>
            <p:cNvPr name="Freeform 7" id="7"/>
            <p:cNvSpPr/>
            <p:nvPr/>
          </p:nvSpPr>
          <p:spPr>
            <a:xfrm flipH="false" flipV="false" rot="0">
              <a:off x="0" y="0"/>
              <a:ext cx="775910" cy="267157"/>
            </a:xfrm>
            <a:custGeom>
              <a:avLst/>
              <a:gdLst/>
              <a:ahLst/>
              <a:cxnLst/>
              <a:rect r="r" b="b" t="t" l="l"/>
              <a:pathLst>
                <a:path h="267157" w="775910">
                  <a:moveTo>
                    <a:pt x="61041" y="0"/>
                  </a:moveTo>
                  <a:lnTo>
                    <a:pt x="714869" y="0"/>
                  </a:lnTo>
                  <a:cubicBezTo>
                    <a:pt x="731058" y="0"/>
                    <a:pt x="746584" y="6431"/>
                    <a:pt x="758032" y="17879"/>
                  </a:cubicBezTo>
                  <a:cubicBezTo>
                    <a:pt x="769479" y="29326"/>
                    <a:pt x="775910" y="44852"/>
                    <a:pt x="775910" y="61041"/>
                  </a:cubicBezTo>
                  <a:lnTo>
                    <a:pt x="775910" y="206115"/>
                  </a:lnTo>
                  <a:cubicBezTo>
                    <a:pt x="775910" y="222304"/>
                    <a:pt x="769479" y="237831"/>
                    <a:pt x="758032" y="249278"/>
                  </a:cubicBezTo>
                  <a:cubicBezTo>
                    <a:pt x="746584" y="260726"/>
                    <a:pt x="731058" y="267157"/>
                    <a:pt x="714869" y="267157"/>
                  </a:cubicBezTo>
                  <a:lnTo>
                    <a:pt x="61041" y="267157"/>
                  </a:lnTo>
                  <a:cubicBezTo>
                    <a:pt x="44852" y="267157"/>
                    <a:pt x="29326" y="260726"/>
                    <a:pt x="17879" y="249278"/>
                  </a:cubicBezTo>
                  <a:cubicBezTo>
                    <a:pt x="6431" y="237831"/>
                    <a:pt x="0" y="222304"/>
                    <a:pt x="0" y="206115"/>
                  </a:cubicBezTo>
                  <a:lnTo>
                    <a:pt x="0" y="61041"/>
                  </a:lnTo>
                  <a:cubicBezTo>
                    <a:pt x="0" y="44852"/>
                    <a:pt x="6431" y="29326"/>
                    <a:pt x="17879" y="17879"/>
                  </a:cubicBezTo>
                  <a:cubicBezTo>
                    <a:pt x="29326" y="6431"/>
                    <a:pt x="44852" y="0"/>
                    <a:pt x="61041" y="0"/>
                  </a:cubicBezTo>
                  <a:close/>
                </a:path>
              </a:pathLst>
            </a:custGeom>
            <a:solidFill>
              <a:srgbClr val="050201"/>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grpSp>
        <p:nvGrpSpPr>
          <p:cNvPr name="Group 9" id="9"/>
          <p:cNvGrpSpPr>
            <a:grpSpLocks noChangeAspect="true"/>
          </p:cNvGrpSpPr>
          <p:nvPr/>
        </p:nvGrpSpPr>
        <p:grpSpPr>
          <a:xfrm rot="0">
            <a:off x="9325010" y="3243618"/>
            <a:ext cx="3747206" cy="5620809"/>
            <a:chOff x="0" y="0"/>
            <a:chExt cx="6350000" cy="9525000"/>
          </a:xfrm>
        </p:grpSpPr>
        <p:sp>
          <p:nvSpPr>
            <p:cNvPr name="Freeform 10" id="10"/>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38373" t="0" r="-13653" b="0"/>
              </a:stretch>
            </a:blipFill>
          </p:spPr>
        </p:sp>
      </p:grpSp>
      <p:sp>
        <p:nvSpPr>
          <p:cNvPr name="TextBox 11" id="11"/>
          <p:cNvSpPr txBox="true"/>
          <p:nvPr/>
        </p:nvSpPr>
        <p:spPr>
          <a:xfrm rot="0">
            <a:off x="5423875" y="3794405"/>
            <a:ext cx="3273316"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BEATRICE</a:t>
            </a:r>
          </a:p>
        </p:txBody>
      </p:sp>
      <p:sp>
        <p:nvSpPr>
          <p:cNvPr name="TextBox 12" id="12"/>
          <p:cNvSpPr txBox="true"/>
          <p:nvPr/>
        </p:nvSpPr>
        <p:spPr>
          <a:xfrm rot="0">
            <a:off x="5423875" y="4309956"/>
            <a:ext cx="2972841" cy="349250"/>
          </a:xfrm>
          <a:prstGeom prst="rect">
            <a:avLst/>
          </a:prstGeom>
        </p:spPr>
        <p:txBody>
          <a:bodyPr anchor="t" rtlCol="false" tIns="0" lIns="0" bIns="0" rIns="0">
            <a:spAutoFit/>
          </a:bodyPr>
          <a:lstStyle/>
          <a:p>
            <a:pPr>
              <a:lnSpc>
                <a:spcPts val="2800"/>
              </a:lnSpc>
            </a:pPr>
            <a:r>
              <a:rPr lang="en-US" sz="2000">
                <a:solidFill>
                  <a:srgbClr val="FFFFFF"/>
                </a:solidFill>
                <a:latin typeface="Open Sans Light"/>
              </a:rPr>
              <a:t>Entrepreneur</a:t>
            </a:r>
          </a:p>
        </p:txBody>
      </p:sp>
      <p:grpSp>
        <p:nvGrpSpPr>
          <p:cNvPr name="Group 13" id="13"/>
          <p:cNvGrpSpPr/>
          <p:nvPr/>
        </p:nvGrpSpPr>
        <p:grpSpPr>
          <a:xfrm rot="0">
            <a:off x="13273376" y="3605101"/>
            <a:ext cx="3804913" cy="1310084"/>
            <a:chOff x="0" y="0"/>
            <a:chExt cx="775910" cy="267157"/>
          </a:xfrm>
        </p:grpSpPr>
        <p:sp>
          <p:nvSpPr>
            <p:cNvPr name="Freeform 14" id="14"/>
            <p:cNvSpPr/>
            <p:nvPr/>
          </p:nvSpPr>
          <p:spPr>
            <a:xfrm flipH="false" flipV="false" rot="0">
              <a:off x="0" y="0"/>
              <a:ext cx="775910" cy="267157"/>
            </a:xfrm>
            <a:custGeom>
              <a:avLst/>
              <a:gdLst/>
              <a:ahLst/>
              <a:cxnLst/>
              <a:rect r="r" b="b" t="t" l="l"/>
              <a:pathLst>
                <a:path h="267157" w="775910">
                  <a:moveTo>
                    <a:pt x="61041" y="0"/>
                  </a:moveTo>
                  <a:lnTo>
                    <a:pt x="714869" y="0"/>
                  </a:lnTo>
                  <a:cubicBezTo>
                    <a:pt x="731058" y="0"/>
                    <a:pt x="746584" y="6431"/>
                    <a:pt x="758032" y="17879"/>
                  </a:cubicBezTo>
                  <a:cubicBezTo>
                    <a:pt x="769479" y="29326"/>
                    <a:pt x="775910" y="44852"/>
                    <a:pt x="775910" y="61041"/>
                  </a:cubicBezTo>
                  <a:lnTo>
                    <a:pt x="775910" y="206115"/>
                  </a:lnTo>
                  <a:cubicBezTo>
                    <a:pt x="775910" y="222304"/>
                    <a:pt x="769479" y="237831"/>
                    <a:pt x="758032" y="249278"/>
                  </a:cubicBezTo>
                  <a:cubicBezTo>
                    <a:pt x="746584" y="260726"/>
                    <a:pt x="731058" y="267157"/>
                    <a:pt x="714869" y="267157"/>
                  </a:cubicBezTo>
                  <a:lnTo>
                    <a:pt x="61041" y="267157"/>
                  </a:lnTo>
                  <a:cubicBezTo>
                    <a:pt x="44852" y="267157"/>
                    <a:pt x="29326" y="260726"/>
                    <a:pt x="17879" y="249278"/>
                  </a:cubicBezTo>
                  <a:cubicBezTo>
                    <a:pt x="6431" y="237831"/>
                    <a:pt x="0" y="222304"/>
                    <a:pt x="0" y="206115"/>
                  </a:cubicBezTo>
                  <a:lnTo>
                    <a:pt x="0" y="61041"/>
                  </a:lnTo>
                  <a:cubicBezTo>
                    <a:pt x="0" y="44852"/>
                    <a:pt x="6431" y="29326"/>
                    <a:pt x="17879" y="17879"/>
                  </a:cubicBezTo>
                  <a:cubicBezTo>
                    <a:pt x="29326" y="6431"/>
                    <a:pt x="44852" y="0"/>
                    <a:pt x="61041" y="0"/>
                  </a:cubicBezTo>
                  <a:close/>
                </a:path>
              </a:pathLst>
            </a:custGeom>
            <a:solidFill>
              <a:srgbClr val="050201"/>
            </a:solidFill>
          </p:spPr>
        </p:sp>
        <p:sp>
          <p:nvSpPr>
            <p:cNvPr name="TextBox 15" id="15"/>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16" id="16"/>
          <p:cNvSpPr txBox="true"/>
          <p:nvPr/>
        </p:nvSpPr>
        <p:spPr>
          <a:xfrm rot="0">
            <a:off x="13539175" y="3794405"/>
            <a:ext cx="3273316"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STEFFEN</a:t>
            </a:r>
          </a:p>
        </p:txBody>
      </p:sp>
      <p:sp>
        <p:nvSpPr>
          <p:cNvPr name="TextBox 17" id="17"/>
          <p:cNvSpPr txBox="true"/>
          <p:nvPr/>
        </p:nvSpPr>
        <p:spPr>
          <a:xfrm rot="0">
            <a:off x="13539175" y="4309956"/>
            <a:ext cx="2972841" cy="349250"/>
          </a:xfrm>
          <a:prstGeom prst="rect">
            <a:avLst/>
          </a:prstGeom>
        </p:spPr>
        <p:txBody>
          <a:bodyPr anchor="t" rtlCol="false" tIns="0" lIns="0" bIns="0" rIns="0">
            <a:spAutoFit/>
          </a:bodyPr>
          <a:lstStyle/>
          <a:p>
            <a:pPr>
              <a:lnSpc>
                <a:spcPts val="2800"/>
              </a:lnSpc>
            </a:pPr>
            <a:r>
              <a:rPr lang="en-US" sz="2000">
                <a:solidFill>
                  <a:srgbClr val="FFFFFF"/>
                </a:solidFill>
                <a:latin typeface="Open Sans Light"/>
              </a:rPr>
              <a:t>Entrepreneur</a:t>
            </a:r>
          </a:p>
        </p:txBody>
      </p:sp>
      <p:sp>
        <p:nvSpPr>
          <p:cNvPr name="TextBox 18" id="18"/>
          <p:cNvSpPr txBox="true"/>
          <p:nvPr/>
        </p:nvSpPr>
        <p:spPr>
          <a:xfrm rot="0">
            <a:off x="5158076" y="5216810"/>
            <a:ext cx="3804913" cy="422275"/>
          </a:xfrm>
          <a:prstGeom prst="rect">
            <a:avLst/>
          </a:prstGeom>
        </p:spPr>
        <p:txBody>
          <a:bodyPr anchor="t" rtlCol="false" tIns="0" lIns="0" bIns="0" rIns="0">
            <a:spAutoFit/>
          </a:bodyPr>
          <a:lstStyle/>
          <a:p>
            <a:pPr>
              <a:lnSpc>
                <a:spcPts val="3499"/>
              </a:lnSpc>
            </a:pPr>
            <a:r>
              <a:rPr lang="en-US" sz="2499">
                <a:solidFill>
                  <a:srgbClr val="050201"/>
                </a:solidFill>
                <a:latin typeface="Glacial Indifference Bold"/>
              </a:rPr>
              <a:t>DESCRIPTION</a:t>
            </a:r>
          </a:p>
        </p:txBody>
      </p:sp>
      <p:sp>
        <p:nvSpPr>
          <p:cNvPr name="TextBox 19" id="19"/>
          <p:cNvSpPr txBox="true"/>
          <p:nvPr/>
        </p:nvSpPr>
        <p:spPr>
          <a:xfrm rot="0">
            <a:off x="5158076" y="5756560"/>
            <a:ext cx="3804913" cy="211137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Beatrice unterstützt Menschen dabei, ihren Weg zu sich selbst zu finden und aus dem negativen Umfeld in ein selbstbestimmtes Leben zu gelangen. Sie ist auch COO der JH International Group.</a:t>
            </a:r>
          </a:p>
        </p:txBody>
      </p:sp>
      <p:sp>
        <p:nvSpPr>
          <p:cNvPr name="TextBox 20" id="20"/>
          <p:cNvSpPr txBox="true"/>
          <p:nvPr/>
        </p:nvSpPr>
        <p:spPr>
          <a:xfrm rot="0">
            <a:off x="13273376" y="5216810"/>
            <a:ext cx="3804913" cy="422275"/>
          </a:xfrm>
          <a:prstGeom prst="rect">
            <a:avLst/>
          </a:prstGeom>
        </p:spPr>
        <p:txBody>
          <a:bodyPr anchor="t" rtlCol="false" tIns="0" lIns="0" bIns="0" rIns="0">
            <a:spAutoFit/>
          </a:bodyPr>
          <a:lstStyle/>
          <a:p>
            <a:pPr>
              <a:lnSpc>
                <a:spcPts val="3499"/>
              </a:lnSpc>
            </a:pPr>
            <a:r>
              <a:rPr lang="en-US" sz="2499">
                <a:solidFill>
                  <a:srgbClr val="71422C"/>
                </a:solidFill>
                <a:latin typeface="Glacial Indifference Bold"/>
              </a:rPr>
              <a:t>DESCRIPTION</a:t>
            </a:r>
          </a:p>
        </p:txBody>
      </p:sp>
      <p:sp>
        <p:nvSpPr>
          <p:cNvPr name="TextBox 21" id="21"/>
          <p:cNvSpPr txBox="true"/>
          <p:nvPr/>
        </p:nvSpPr>
        <p:spPr>
          <a:xfrm rot="0">
            <a:off x="13273376" y="5756560"/>
            <a:ext cx="3804913" cy="281622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Steffen hilft Menschen, sich rechtzeitig auf Notfälle vorzubereiten und sicherzustellen, dass alle notwendigen Dokumente vorbereitet sind. Sein Spezialgebiet sind Patientenverfügungen.</a:t>
            </a:r>
          </a:p>
        </p:txBody>
      </p:sp>
      <p:sp>
        <p:nvSpPr>
          <p:cNvPr name="Freeform 22" id="22"/>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6"/>
            <a:stretch>
              <a:fillRect l="0" t="-71378" r="0" b="-69442"/>
            </a:stretch>
          </a:blipFill>
        </p:spPr>
      </p:sp>
      <p:sp>
        <p:nvSpPr>
          <p:cNvPr name="TextBox 23" id="23"/>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209710" y="3243618"/>
            <a:ext cx="3747206" cy="5620809"/>
            <a:chOff x="0" y="0"/>
            <a:chExt cx="6350000" cy="9525000"/>
          </a:xfrm>
        </p:grpSpPr>
        <p:sp>
          <p:nvSpPr>
            <p:cNvPr name="Freeform 4" id="4"/>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3025" t="0" r="-3025" b="0"/>
              </a:stretch>
            </a:blipFill>
          </p:spPr>
        </p:sp>
      </p:grpSp>
      <p:sp>
        <p:nvSpPr>
          <p:cNvPr name="TextBox 5" id="5"/>
          <p:cNvSpPr txBox="true"/>
          <p:nvPr/>
        </p:nvSpPr>
        <p:spPr>
          <a:xfrm rot="0">
            <a:off x="1390721" y="1676787"/>
            <a:ext cx="7934290" cy="1028700"/>
          </a:xfrm>
          <a:prstGeom prst="rect">
            <a:avLst/>
          </a:prstGeom>
        </p:spPr>
        <p:txBody>
          <a:bodyPr anchor="t" rtlCol="false" tIns="0" lIns="0" bIns="0" rIns="0">
            <a:spAutoFit/>
          </a:bodyPr>
          <a:lstStyle/>
          <a:p>
            <a:pPr>
              <a:lnSpc>
                <a:spcPts val="8084"/>
              </a:lnSpc>
            </a:pPr>
            <a:r>
              <a:rPr lang="en-US" sz="6737">
                <a:solidFill>
                  <a:srgbClr val="050201"/>
                </a:solidFill>
                <a:latin typeface="Glacial Indifference Bold"/>
              </a:rPr>
              <a:t>TEAM PROFILE</a:t>
            </a:r>
          </a:p>
        </p:txBody>
      </p:sp>
      <p:grpSp>
        <p:nvGrpSpPr>
          <p:cNvPr name="Group 6" id="6"/>
          <p:cNvGrpSpPr/>
          <p:nvPr/>
        </p:nvGrpSpPr>
        <p:grpSpPr>
          <a:xfrm rot="0">
            <a:off x="5158076" y="3605101"/>
            <a:ext cx="3804913" cy="1310084"/>
            <a:chOff x="0" y="0"/>
            <a:chExt cx="775910" cy="267157"/>
          </a:xfrm>
        </p:grpSpPr>
        <p:sp>
          <p:nvSpPr>
            <p:cNvPr name="Freeform 7" id="7"/>
            <p:cNvSpPr/>
            <p:nvPr/>
          </p:nvSpPr>
          <p:spPr>
            <a:xfrm flipH="false" flipV="false" rot="0">
              <a:off x="0" y="0"/>
              <a:ext cx="775910" cy="267157"/>
            </a:xfrm>
            <a:custGeom>
              <a:avLst/>
              <a:gdLst/>
              <a:ahLst/>
              <a:cxnLst/>
              <a:rect r="r" b="b" t="t" l="l"/>
              <a:pathLst>
                <a:path h="267157" w="775910">
                  <a:moveTo>
                    <a:pt x="61041" y="0"/>
                  </a:moveTo>
                  <a:lnTo>
                    <a:pt x="714869" y="0"/>
                  </a:lnTo>
                  <a:cubicBezTo>
                    <a:pt x="731058" y="0"/>
                    <a:pt x="746584" y="6431"/>
                    <a:pt x="758032" y="17879"/>
                  </a:cubicBezTo>
                  <a:cubicBezTo>
                    <a:pt x="769479" y="29326"/>
                    <a:pt x="775910" y="44852"/>
                    <a:pt x="775910" y="61041"/>
                  </a:cubicBezTo>
                  <a:lnTo>
                    <a:pt x="775910" y="206115"/>
                  </a:lnTo>
                  <a:cubicBezTo>
                    <a:pt x="775910" y="222304"/>
                    <a:pt x="769479" y="237831"/>
                    <a:pt x="758032" y="249278"/>
                  </a:cubicBezTo>
                  <a:cubicBezTo>
                    <a:pt x="746584" y="260726"/>
                    <a:pt x="731058" y="267157"/>
                    <a:pt x="714869" y="267157"/>
                  </a:cubicBezTo>
                  <a:lnTo>
                    <a:pt x="61041" y="267157"/>
                  </a:lnTo>
                  <a:cubicBezTo>
                    <a:pt x="44852" y="267157"/>
                    <a:pt x="29326" y="260726"/>
                    <a:pt x="17879" y="249278"/>
                  </a:cubicBezTo>
                  <a:cubicBezTo>
                    <a:pt x="6431" y="237831"/>
                    <a:pt x="0" y="222304"/>
                    <a:pt x="0" y="206115"/>
                  </a:cubicBezTo>
                  <a:lnTo>
                    <a:pt x="0" y="61041"/>
                  </a:lnTo>
                  <a:cubicBezTo>
                    <a:pt x="0" y="44852"/>
                    <a:pt x="6431" y="29326"/>
                    <a:pt x="17879" y="17879"/>
                  </a:cubicBezTo>
                  <a:cubicBezTo>
                    <a:pt x="29326" y="6431"/>
                    <a:pt x="44852" y="0"/>
                    <a:pt x="61041" y="0"/>
                  </a:cubicBezTo>
                  <a:close/>
                </a:path>
              </a:pathLst>
            </a:custGeom>
            <a:solidFill>
              <a:srgbClr val="050201"/>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grpSp>
        <p:nvGrpSpPr>
          <p:cNvPr name="Group 9" id="9"/>
          <p:cNvGrpSpPr>
            <a:grpSpLocks noChangeAspect="true"/>
          </p:cNvGrpSpPr>
          <p:nvPr/>
        </p:nvGrpSpPr>
        <p:grpSpPr>
          <a:xfrm rot="0">
            <a:off x="9325010" y="3243618"/>
            <a:ext cx="3747206" cy="5620809"/>
            <a:chOff x="0" y="0"/>
            <a:chExt cx="6350000" cy="9525000"/>
          </a:xfrm>
        </p:grpSpPr>
        <p:sp>
          <p:nvSpPr>
            <p:cNvPr name="Freeform 10" id="10"/>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6250" t="0" r="-6250" b="0"/>
              </a:stretch>
            </a:blipFill>
          </p:spPr>
        </p:sp>
      </p:grpSp>
      <p:sp>
        <p:nvSpPr>
          <p:cNvPr name="TextBox 11" id="11"/>
          <p:cNvSpPr txBox="true"/>
          <p:nvPr/>
        </p:nvSpPr>
        <p:spPr>
          <a:xfrm rot="0">
            <a:off x="5423875" y="3794405"/>
            <a:ext cx="3273316"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SASKIA</a:t>
            </a:r>
          </a:p>
        </p:txBody>
      </p:sp>
      <p:sp>
        <p:nvSpPr>
          <p:cNvPr name="TextBox 12" id="12"/>
          <p:cNvSpPr txBox="true"/>
          <p:nvPr/>
        </p:nvSpPr>
        <p:spPr>
          <a:xfrm rot="0">
            <a:off x="5423875" y="4309956"/>
            <a:ext cx="2972841" cy="349250"/>
          </a:xfrm>
          <a:prstGeom prst="rect">
            <a:avLst/>
          </a:prstGeom>
        </p:spPr>
        <p:txBody>
          <a:bodyPr anchor="t" rtlCol="false" tIns="0" lIns="0" bIns="0" rIns="0">
            <a:spAutoFit/>
          </a:bodyPr>
          <a:lstStyle/>
          <a:p>
            <a:pPr>
              <a:lnSpc>
                <a:spcPts val="2800"/>
              </a:lnSpc>
            </a:pPr>
            <a:r>
              <a:rPr lang="en-US" sz="2000">
                <a:solidFill>
                  <a:srgbClr val="FFFFFF"/>
                </a:solidFill>
                <a:latin typeface="Open Sans Light"/>
              </a:rPr>
              <a:t>Entrepreneur</a:t>
            </a:r>
          </a:p>
        </p:txBody>
      </p:sp>
      <p:grpSp>
        <p:nvGrpSpPr>
          <p:cNvPr name="Group 13" id="13"/>
          <p:cNvGrpSpPr/>
          <p:nvPr/>
        </p:nvGrpSpPr>
        <p:grpSpPr>
          <a:xfrm rot="0">
            <a:off x="13273376" y="3605101"/>
            <a:ext cx="3804913" cy="1310084"/>
            <a:chOff x="0" y="0"/>
            <a:chExt cx="775910" cy="267157"/>
          </a:xfrm>
        </p:grpSpPr>
        <p:sp>
          <p:nvSpPr>
            <p:cNvPr name="Freeform 14" id="14"/>
            <p:cNvSpPr/>
            <p:nvPr/>
          </p:nvSpPr>
          <p:spPr>
            <a:xfrm flipH="false" flipV="false" rot="0">
              <a:off x="0" y="0"/>
              <a:ext cx="775910" cy="267157"/>
            </a:xfrm>
            <a:custGeom>
              <a:avLst/>
              <a:gdLst/>
              <a:ahLst/>
              <a:cxnLst/>
              <a:rect r="r" b="b" t="t" l="l"/>
              <a:pathLst>
                <a:path h="267157" w="775910">
                  <a:moveTo>
                    <a:pt x="61041" y="0"/>
                  </a:moveTo>
                  <a:lnTo>
                    <a:pt x="714869" y="0"/>
                  </a:lnTo>
                  <a:cubicBezTo>
                    <a:pt x="731058" y="0"/>
                    <a:pt x="746584" y="6431"/>
                    <a:pt x="758032" y="17879"/>
                  </a:cubicBezTo>
                  <a:cubicBezTo>
                    <a:pt x="769479" y="29326"/>
                    <a:pt x="775910" y="44852"/>
                    <a:pt x="775910" y="61041"/>
                  </a:cubicBezTo>
                  <a:lnTo>
                    <a:pt x="775910" y="206115"/>
                  </a:lnTo>
                  <a:cubicBezTo>
                    <a:pt x="775910" y="222304"/>
                    <a:pt x="769479" y="237831"/>
                    <a:pt x="758032" y="249278"/>
                  </a:cubicBezTo>
                  <a:cubicBezTo>
                    <a:pt x="746584" y="260726"/>
                    <a:pt x="731058" y="267157"/>
                    <a:pt x="714869" y="267157"/>
                  </a:cubicBezTo>
                  <a:lnTo>
                    <a:pt x="61041" y="267157"/>
                  </a:lnTo>
                  <a:cubicBezTo>
                    <a:pt x="44852" y="267157"/>
                    <a:pt x="29326" y="260726"/>
                    <a:pt x="17879" y="249278"/>
                  </a:cubicBezTo>
                  <a:cubicBezTo>
                    <a:pt x="6431" y="237831"/>
                    <a:pt x="0" y="222304"/>
                    <a:pt x="0" y="206115"/>
                  </a:cubicBezTo>
                  <a:lnTo>
                    <a:pt x="0" y="61041"/>
                  </a:lnTo>
                  <a:cubicBezTo>
                    <a:pt x="0" y="44852"/>
                    <a:pt x="6431" y="29326"/>
                    <a:pt x="17879" y="17879"/>
                  </a:cubicBezTo>
                  <a:cubicBezTo>
                    <a:pt x="29326" y="6431"/>
                    <a:pt x="44852" y="0"/>
                    <a:pt x="61041" y="0"/>
                  </a:cubicBezTo>
                  <a:close/>
                </a:path>
              </a:pathLst>
            </a:custGeom>
            <a:solidFill>
              <a:srgbClr val="050201"/>
            </a:solidFill>
          </p:spPr>
        </p:sp>
        <p:sp>
          <p:nvSpPr>
            <p:cNvPr name="TextBox 15" id="15"/>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16" id="16"/>
          <p:cNvSpPr txBox="true"/>
          <p:nvPr/>
        </p:nvSpPr>
        <p:spPr>
          <a:xfrm rot="0">
            <a:off x="13539175" y="3794405"/>
            <a:ext cx="3273316"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KATHRIN</a:t>
            </a:r>
          </a:p>
        </p:txBody>
      </p:sp>
      <p:sp>
        <p:nvSpPr>
          <p:cNvPr name="TextBox 17" id="17"/>
          <p:cNvSpPr txBox="true"/>
          <p:nvPr/>
        </p:nvSpPr>
        <p:spPr>
          <a:xfrm rot="0">
            <a:off x="13539175" y="4309956"/>
            <a:ext cx="2972841" cy="349250"/>
          </a:xfrm>
          <a:prstGeom prst="rect">
            <a:avLst/>
          </a:prstGeom>
        </p:spPr>
        <p:txBody>
          <a:bodyPr anchor="t" rtlCol="false" tIns="0" lIns="0" bIns="0" rIns="0">
            <a:spAutoFit/>
          </a:bodyPr>
          <a:lstStyle/>
          <a:p>
            <a:pPr>
              <a:lnSpc>
                <a:spcPts val="2800"/>
              </a:lnSpc>
            </a:pPr>
            <a:r>
              <a:rPr lang="en-US" sz="2000">
                <a:solidFill>
                  <a:srgbClr val="FFFFFF"/>
                </a:solidFill>
                <a:latin typeface="Open Sans Light"/>
              </a:rPr>
              <a:t>Entrepreneur</a:t>
            </a:r>
          </a:p>
        </p:txBody>
      </p:sp>
      <p:sp>
        <p:nvSpPr>
          <p:cNvPr name="TextBox 18" id="18"/>
          <p:cNvSpPr txBox="true"/>
          <p:nvPr/>
        </p:nvSpPr>
        <p:spPr>
          <a:xfrm rot="0">
            <a:off x="5158076" y="5216810"/>
            <a:ext cx="3804913" cy="422275"/>
          </a:xfrm>
          <a:prstGeom prst="rect">
            <a:avLst/>
          </a:prstGeom>
        </p:spPr>
        <p:txBody>
          <a:bodyPr anchor="t" rtlCol="false" tIns="0" lIns="0" bIns="0" rIns="0">
            <a:spAutoFit/>
          </a:bodyPr>
          <a:lstStyle/>
          <a:p>
            <a:pPr>
              <a:lnSpc>
                <a:spcPts val="3499"/>
              </a:lnSpc>
            </a:pPr>
            <a:r>
              <a:rPr lang="en-US" sz="2499">
                <a:solidFill>
                  <a:srgbClr val="050201"/>
                </a:solidFill>
                <a:latin typeface="Glacial Indifference Bold"/>
              </a:rPr>
              <a:t>DESCRIPTION</a:t>
            </a:r>
          </a:p>
        </p:txBody>
      </p:sp>
      <p:sp>
        <p:nvSpPr>
          <p:cNvPr name="TextBox 19" id="19"/>
          <p:cNvSpPr txBox="true"/>
          <p:nvPr/>
        </p:nvSpPr>
        <p:spPr>
          <a:xfrm rot="0">
            <a:off x="5158076" y="5756560"/>
            <a:ext cx="3804913" cy="281622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Saskia ist eine ehemalige Lehrerin, die ihr eigenes Unternehmen gegründet hat, um Lehrern zu helfen, in der Schule selbstbewusst und stark zu werden und Kindern die Unterstützung und den Raum zu geben, um zu wachsen.</a:t>
            </a:r>
          </a:p>
        </p:txBody>
      </p:sp>
      <p:sp>
        <p:nvSpPr>
          <p:cNvPr name="TextBox 20" id="20"/>
          <p:cNvSpPr txBox="true"/>
          <p:nvPr/>
        </p:nvSpPr>
        <p:spPr>
          <a:xfrm rot="0">
            <a:off x="13273376" y="5216810"/>
            <a:ext cx="3804913" cy="422275"/>
          </a:xfrm>
          <a:prstGeom prst="rect">
            <a:avLst/>
          </a:prstGeom>
        </p:spPr>
        <p:txBody>
          <a:bodyPr anchor="t" rtlCol="false" tIns="0" lIns="0" bIns="0" rIns="0">
            <a:spAutoFit/>
          </a:bodyPr>
          <a:lstStyle/>
          <a:p>
            <a:pPr>
              <a:lnSpc>
                <a:spcPts val="3499"/>
              </a:lnSpc>
            </a:pPr>
            <a:r>
              <a:rPr lang="en-US" sz="2499">
                <a:solidFill>
                  <a:srgbClr val="71422C"/>
                </a:solidFill>
                <a:latin typeface="Glacial Indifference Bold"/>
              </a:rPr>
              <a:t>DESCRIPTION</a:t>
            </a:r>
          </a:p>
        </p:txBody>
      </p:sp>
      <p:sp>
        <p:nvSpPr>
          <p:cNvPr name="TextBox 21" id="21"/>
          <p:cNvSpPr txBox="true"/>
          <p:nvPr/>
        </p:nvSpPr>
        <p:spPr>
          <a:xfrm rot="0">
            <a:off x="13273376" y="5756560"/>
            <a:ext cx="3804913" cy="140652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Kathrin hilft Familien im Umgang miteinander. Sie unterstützt bei der richtigen Kommunikation zwischen Eltern und Kind.</a:t>
            </a:r>
          </a:p>
        </p:txBody>
      </p:sp>
      <p:sp>
        <p:nvSpPr>
          <p:cNvPr name="Freeform 22" id="22"/>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6"/>
            <a:stretch>
              <a:fillRect l="0" t="-71378" r="0" b="-69442"/>
            </a:stretch>
          </a:blipFill>
        </p:spPr>
      </p:sp>
      <p:sp>
        <p:nvSpPr>
          <p:cNvPr name="TextBox 23" id="23"/>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209710" y="3243618"/>
            <a:ext cx="3747206" cy="5620809"/>
            <a:chOff x="0" y="0"/>
            <a:chExt cx="6350000" cy="9525000"/>
          </a:xfrm>
        </p:grpSpPr>
        <p:sp>
          <p:nvSpPr>
            <p:cNvPr name="Freeform 4" id="4"/>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0" t="0" r="0" b="0"/>
              </a:stretch>
            </a:blipFill>
          </p:spPr>
        </p:sp>
      </p:grpSp>
      <p:grpSp>
        <p:nvGrpSpPr>
          <p:cNvPr name="Group 5" id="5"/>
          <p:cNvGrpSpPr/>
          <p:nvPr/>
        </p:nvGrpSpPr>
        <p:grpSpPr>
          <a:xfrm rot="0">
            <a:off x="5158076" y="3605101"/>
            <a:ext cx="3804913" cy="1310084"/>
            <a:chOff x="0" y="0"/>
            <a:chExt cx="775910" cy="267157"/>
          </a:xfrm>
        </p:grpSpPr>
        <p:sp>
          <p:nvSpPr>
            <p:cNvPr name="Freeform 6" id="6"/>
            <p:cNvSpPr/>
            <p:nvPr/>
          </p:nvSpPr>
          <p:spPr>
            <a:xfrm flipH="false" flipV="false" rot="0">
              <a:off x="0" y="0"/>
              <a:ext cx="775910" cy="267157"/>
            </a:xfrm>
            <a:custGeom>
              <a:avLst/>
              <a:gdLst/>
              <a:ahLst/>
              <a:cxnLst/>
              <a:rect r="r" b="b" t="t" l="l"/>
              <a:pathLst>
                <a:path h="267157" w="775910">
                  <a:moveTo>
                    <a:pt x="61041" y="0"/>
                  </a:moveTo>
                  <a:lnTo>
                    <a:pt x="714869" y="0"/>
                  </a:lnTo>
                  <a:cubicBezTo>
                    <a:pt x="731058" y="0"/>
                    <a:pt x="746584" y="6431"/>
                    <a:pt x="758032" y="17879"/>
                  </a:cubicBezTo>
                  <a:cubicBezTo>
                    <a:pt x="769479" y="29326"/>
                    <a:pt x="775910" y="44852"/>
                    <a:pt x="775910" y="61041"/>
                  </a:cubicBezTo>
                  <a:lnTo>
                    <a:pt x="775910" y="206115"/>
                  </a:lnTo>
                  <a:cubicBezTo>
                    <a:pt x="775910" y="222304"/>
                    <a:pt x="769479" y="237831"/>
                    <a:pt x="758032" y="249278"/>
                  </a:cubicBezTo>
                  <a:cubicBezTo>
                    <a:pt x="746584" y="260726"/>
                    <a:pt x="731058" y="267157"/>
                    <a:pt x="714869" y="267157"/>
                  </a:cubicBezTo>
                  <a:lnTo>
                    <a:pt x="61041" y="267157"/>
                  </a:lnTo>
                  <a:cubicBezTo>
                    <a:pt x="44852" y="267157"/>
                    <a:pt x="29326" y="260726"/>
                    <a:pt x="17879" y="249278"/>
                  </a:cubicBezTo>
                  <a:cubicBezTo>
                    <a:pt x="6431" y="237831"/>
                    <a:pt x="0" y="222304"/>
                    <a:pt x="0" y="206115"/>
                  </a:cubicBezTo>
                  <a:lnTo>
                    <a:pt x="0" y="61041"/>
                  </a:lnTo>
                  <a:cubicBezTo>
                    <a:pt x="0" y="44852"/>
                    <a:pt x="6431" y="29326"/>
                    <a:pt x="17879" y="17879"/>
                  </a:cubicBezTo>
                  <a:cubicBezTo>
                    <a:pt x="29326" y="6431"/>
                    <a:pt x="44852" y="0"/>
                    <a:pt x="61041" y="0"/>
                  </a:cubicBezTo>
                  <a:close/>
                </a:path>
              </a:pathLst>
            </a:custGeom>
            <a:solidFill>
              <a:srgbClr val="050201"/>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Freeform 8" id="8"/>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5"/>
            <a:stretch>
              <a:fillRect l="0" t="-71378" r="0" b="-69442"/>
            </a:stretch>
          </a:blipFill>
        </p:spPr>
      </p:sp>
      <p:sp>
        <p:nvSpPr>
          <p:cNvPr name="TextBox 9" id="9"/>
          <p:cNvSpPr txBox="true"/>
          <p:nvPr/>
        </p:nvSpPr>
        <p:spPr>
          <a:xfrm rot="0">
            <a:off x="1390721" y="1676787"/>
            <a:ext cx="7934290" cy="1028700"/>
          </a:xfrm>
          <a:prstGeom prst="rect">
            <a:avLst/>
          </a:prstGeom>
        </p:spPr>
        <p:txBody>
          <a:bodyPr anchor="t" rtlCol="false" tIns="0" lIns="0" bIns="0" rIns="0">
            <a:spAutoFit/>
          </a:bodyPr>
          <a:lstStyle/>
          <a:p>
            <a:pPr>
              <a:lnSpc>
                <a:spcPts val="8084"/>
              </a:lnSpc>
            </a:pPr>
            <a:r>
              <a:rPr lang="en-US" sz="6737">
                <a:solidFill>
                  <a:srgbClr val="050201"/>
                </a:solidFill>
                <a:latin typeface="Glacial Indifference Bold"/>
              </a:rPr>
              <a:t>TEAM</a:t>
            </a:r>
            <a:r>
              <a:rPr lang="en-US" sz="6737">
                <a:solidFill>
                  <a:srgbClr val="050201"/>
                </a:solidFill>
                <a:latin typeface="Glacial Indifference Bold"/>
              </a:rPr>
              <a:t> PROFILE</a:t>
            </a:r>
          </a:p>
        </p:txBody>
      </p:sp>
      <p:sp>
        <p:nvSpPr>
          <p:cNvPr name="TextBox 10" id="10"/>
          <p:cNvSpPr txBox="true"/>
          <p:nvPr/>
        </p:nvSpPr>
        <p:spPr>
          <a:xfrm rot="0">
            <a:off x="5423875" y="3794405"/>
            <a:ext cx="3273316"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SILVIA</a:t>
            </a:r>
          </a:p>
        </p:txBody>
      </p:sp>
      <p:sp>
        <p:nvSpPr>
          <p:cNvPr name="TextBox 11" id="11"/>
          <p:cNvSpPr txBox="true"/>
          <p:nvPr/>
        </p:nvSpPr>
        <p:spPr>
          <a:xfrm rot="0">
            <a:off x="5423875" y="4309956"/>
            <a:ext cx="2972841" cy="349250"/>
          </a:xfrm>
          <a:prstGeom prst="rect">
            <a:avLst/>
          </a:prstGeom>
        </p:spPr>
        <p:txBody>
          <a:bodyPr anchor="t" rtlCol="false" tIns="0" lIns="0" bIns="0" rIns="0">
            <a:spAutoFit/>
          </a:bodyPr>
          <a:lstStyle/>
          <a:p>
            <a:pPr>
              <a:lnSpc>
                <a:spcPts val="2800"/>
              </a:lnSpc>
            </a:pPr>
            <a:r>
              <a:rPr lang="en-US" sz="2000">
                <a:solidFill>
                  <a:srgbClr val="FFFFFF"/>
                </a:solidFill>
                <a:latin typeface="Open Sans Light"/>
              </a:rPr>
              <a:t>Entrepreneur</a:t>
            </a:r>
          </a:p>
        </p:txBody>
      </p:sp>
      <p:sp>
        <p:nvSpPr>
          <p:cNvPr name="TextBox 12" id="12"/>
          <p:cNvSpPr txBox="true"/>
          <p:nvPr/>
        </p:nvSpPr>
        <p:spPr>
          <a:xfrm rot="0">
            <a:off x="5158076" y="5216810"/>
            <a:ext cx="3804913" cy="422275"/>
          </a:xfrm>
          <a:prstGeom prst="rect">
            <a:avLst/>
          </a:prstGeom>
        </p:spPr>
        <p:txBody>
          <a:bodyPr anchor="t" rtlCol="false" tIns="0" lIns="0" bIns="0" rIns="0">
            <a:spAutoFit/>
          </a:bodyPr>
          <a:lstStyle/>
          <a:p>
            <a:pPr>
              <a:lnSpc>
                <a:spcPts val="3499"/>
              </a:lnSpc>
            </a:pPr>
            <a:r>
              <a:rPr lang="en-US" sz="2499">
                <a:solidFill>
                  <a:srgbClr val="050201"/>
                </a:solidFill>
                <a:latin typeface="Glacial Indifference Bold"/>
              </a:rPr>
              <a:t>DESCRIPTION</a:t>
            </a:r>
          </a:p>
        </p:txBody>
      </p:sp>
      <p:sp>
        <p:nvSpPr>
          <p:cNvPr name="TextBox 13" id="13"/>
          <p:cNvSpPr txBox="true"/>
          <p:nvPr/>
        </p:nvSpPr>
        <p:spPr>
          <a:xfrm rot="0">
            <a:off x="5158076" y="5756560"/>
            <a:ext cx="3804913" cy="140652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Silvia hilft Familien, miteinander umzugehen. Sie unterstützt bei der richtigen Kommunikation zwischen Eltern und Kind.</a:t>
            </a:r>
          </a:p>
        </p:txBody>
      </p:sp>
      <p:sp>
        <p:nvSpPr>
          <p:cNvPr name="TextBox 14" id="14"/>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grpSp>
        <p:nvGrpSpPr>
          <p:cNvPr name="Group 15" id="15"/>
          <p:cNvGrpSpPr>
            <a:grpSpLocks noChangeAspect="true"/>
          </p:cNvGrpSpPr>
          <p:nvPr/>
        </p:nvGrpSpPr>
        <p:grpSpPr>
          <a:xfrm rot="0">
            <a:off x="9506021" y="3243618"/>
            <a:ext cx="3747206" cy="5620809"/>
            <a:chOff x="0" y="0"/>
            <a:chExt cx="6350000" cy="9525000"/>
          </a:xfrm>
        </p:grpSpPr>
        <p:sp>
          <p:nvSpPr>
            <p:cNvPr name="Freeform 16" id="16"/>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6"/>
              <a:stretch>
                <a:fillRect l="-62360" t="-35996" r="-234257" b="-62312"/>
              </a:stretch>
            </a:blipFill>
          </p:spPr>
        </p:sp>
      </p:grpSp>
      <p:grpSp>
        <p:nvGrpSpPr>
          <p:cNvPr name="Group 17" id="17"/>
          <p:cNvGrpSpPr/>
          <p:nvPr/>
        </p:nvGrpSpPr>
        <p:grpSpPr>
          <a:xfrm rot="0">
            <a:off x="13454387" y="3605101"/>
            <a:ext cx="3804913" cy="1310084"/>
            <a:chOff x="0" y="0"/>
            <a:chExt cx="775910" cy="267157"/>
          </a:xfrm>
        </p:grpSpPr>
        <p:sp>
          <p:nvSpPr>
            <p:cNvPr name="Freeform 18" id="18"/>
            <p:cNvSpPr/>
            <p:nvPr/>
          </p:nvSpPr>
          <p:spPr>
            <a:xfrm flipH="false" flipV="false" rot="0">
              <a:off x="0" y="0"/>
              <a:ext cx="775910" cy="267157"/>
            </a:xfrm>
            <a:custGeom>
              <a:avLst/>
              <a:gdLst/>
              <a:ahLst/>
              <a:cxnLst/>
              <a:rect r="r" b="b" t="t" l="l"/>
              <a:pathLst>
                <a:path h="267157" w="775910">
                  <a:moveTo>
                    <a:pt x="61041" y="0"/>
                  </a:moveTo>
                  <a:lnTo>
                    <a:pt x="714869" y="0"/>
                  </a:lnTo>
                  <a:cubicBezTo>
                    <a:pt x="731058" y="0"/>
                    <a:pt x="746584" y="6431"/>
                    <a:pt x="758032" y="17879"/>
                  </a:cubicBezTo>
                  <a:cubicBezTo>
                    <a:pt x="769479" y="29326"/>
                    <a:pt x="775910" y="44852"/>
                    <a:pt x="775910" y="61041"/>
                  </a:cubicBezTo>
                  <a:lnTo>
                    <a:pt x="775910" y="206115"/>
                  </a:lnTo>
                  <a:cubicBezTo>
                    <a:pt x="775910" y="222304"/>
                    <a:pt x="769479" y="237831"/>
                    <a:pt x="758032" y="249278"/>
                  </a:cubicBezTo>
                  <a:cubicBezTo>
                    <a:pt x="746584" y="260726"/>
                    <a:pt x="731058" y="267157"/>
                    <a:pt x="714869" y="267157"/>
                  </a:cubicBezTo>
                  <a:lnTo>
                    <a:pt x="61041" y="267157"/>
                  </a:lnTo>
                  <a:cubicBezTo>
                    <a:pt x="44852" y="267157"/>
                    <a:pt x="29326" y="260726"/>
                    <a:pt x="17879" y="249278"/>
                  </a:cubicBezTo>
                  <a:cubicBezTo>
                    <a:pt x="6431" y="237831"/>
                    <a:pt x="0" y="222304"/>
                    <a:pt x="0" y="206115"/>
                  </a:cubicBezTo>
                  <a:lnTo>
                    <a:pt x="0" y="61041"/>
                  </a:lnTo>
                  <a:cubicBezTo>
                    <a:pt x="0" y="44852"/>
                    <a:pt x="6431" y="29326"/>
                    <a:pt x="17879" y="17879"/>
                  </a:cubicBezTo>
                  <a:cubicBezTo>
                    <a:pt x="29326" y="6431"/>
                    <a:pt x="44852" y="0"/>
                    <a:pt x="61041" y="0"/>
                  </a:cubicBezTo>
                  <a:close/>
                </a:path>
              </a:pathLst>
            </a:custGeom>
            <a:solidFill>
              <a:srgbClr val="050201"/>
            </a:solidFill>
          </p:spPr>
        </p:sp>
        <p:sp>
          <p:nvSpPr>
            <p:cNvPr name="TextBox 19" id="19"/>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20" id="20"/>
          <p:cNvSpPr txBox="true"/>
          <p:nvPr/>
        </p:nvSpPr>
        <p:spPr>
          <a:xfrm rot="0">
            <a:off x="13720185" y="3794405"/>
            <a:ext cx="3273316"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JOAO</a:t>
            </a:r>
          </a:p>
        </p:txBody>
      </p:sp>
      <p:sp>
        <p:nvSpPr>
          <p:cNvPr name="TextBox 21" id="21"/>
          <p:cNvSpPr txBox="true"/>
          <p:nvPr/>
        </p:nvSpPr>
        <p:spPr>
          <a:xfrm rot="0">
            <a:off x="13720185" y="4309956"/>
            <a:ext cx="2972841" cy="349250"/>
          </a:xfrm>
          <a:prstGeom prst="rect">
            <a:avLst/>
          </a:prstGeom>
        </p:spPr>
        <p:txBody>
          <a:bodyPr anchor="t" rtlCol="false" tIns="0" lIns="0" bIns="0" rIns="0">
            <a:spAutoFit/>
          </a:bodyPr>
          <a:lstStyle/>
          <a:p>
            <a:pPr>
              <a:lnSpc>
                <a:spcPts val="2800"/>
              </a:lnSpc>
            </a:pPr>
            <a:r>
              <a:rPr lang="en-US" sz="2000">
                <a:solidFill>
                  <a:srgbClr val="FFFFFF"/>
                </a:solidFill>
                <a:latin typeface="Open Sans Light"/>
              </a:rPr>
              <a:t>Entrepreneur</a:t>
            </a:r>
          </a:p>
        </p:txBody>
      </p:sp>
      <p:sp>
        <p:nvSpPr>
          <p:cNvPr name="TextBox 22" id="22"/>
          <p:cNvSpPr txBox="true"/>
          <p:nvPr/>
        </p:nvSpPr>
        <p:spPr>
          <a:xfrm rot="0">
            <a:off x="13454387" y="5216810"/>
            <a:ext cx="3804913" cy="422275"/>
          </a:xfrm>
          <a:prstGeom prst="rect">
            <a:avLst/>
          </a:prstGeom>
        </p:spPr>
        <p:txBody>
          <a:bodyPr anchor="t" rtlCol="false" tIns="0" lIns="0" bIns="0" rIns="0">
            <a:spAutoFit/>
          </a:bodyPr>
          <a:lstStyle/>
          <a:p>
            <a:pPr>
              <a:lnSpc>
                <a:spcPts val="3499"/>
              </a:lnSpc>
            </a:pPr>
            <a:r>
              <a:rPr lang="en-US" sz="2499">
                <a:solidFill>
                  <a:srgbClr val="050201"/>
                </a:solidFill>
                <a:latin typeface="Glacial Indifference Bold"/>
              </a:rPr>
              <a:t>DESCRIPTION</a:t>
            </a:r>
          </a:p>
        </p:txBody>
      </p:sp>
      <p:sp>
        <p:nvSpPr>
          <p:cNvPr name="TextBox 23" id="23"/>
          <p:cNvSpPr txBox="true"/>
          <p:nvPr/>
        </p:nvSpPr>
        <p:spPr>
          <a:xfrm rot="0">
            <a:off x="13454387" y="5756560"/>
            <a:ext cx="3804913" cy="211137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Joao hat es sich zur Aufgabe gemacht, Menschen Chancen und Perspektiven zu geben, indem er bei der Gründung von Start-ups und der Vermittlung von Fachkräften hilft.</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4"/>
            <a:stretch>
              <a:fillRect l="0" t="-71378" r="0" b="-69442"/>
            </a:stretch>
          </a:blipFill>
        </p:spPr>
      </p:sp>
      <p:grpSp>
        <p:nvGrpSpPr>
          <p:cNvPr name="Group 4" id="4"/>
          <p:cNvGrpSpPr>
            <a:grpSpLocks noChangeAspect="true"/>
          </p:cNvGrpSpPr>
          <p:nvPr/>
        </p:nvGrpSpPr>
        <p:grpSpPr>
          <a:xfrm rot="0">
            <a:off x="11439237" y="4574430"/>
            <a:ext cx="4083994" cy="3460504"/>
            <a:chOff x="0" y="0"/>
            <a:chExt cx="19050000" cy="16141700"/>
          </a:xfrm>
        </p:grpSpPr>
        <p:sp>
          <p:nvSpPr>
            <p:cNvPr name="Freeform 5" id="5"/>
            <p:cNvSpPr/>
            <p:nvPr/>
          </p:nvSpPr>
          <p:spPr>
            <a:xfrm flipH="false" flipV="false" rot="0">
              <a:off x="367919" y="327025"/>
              <a:ext cx="18314288" cy="10660888"/>
            </a:xfrm>
            <a:custGeom>
              <a:avLst/>
              <a:gdLst/>
              <a:ahLst/>
              <a:cxnLst/>
              <a:rect r="r" b="b" t="t" l="l"/>
              <a:pathLst>
                <a:path h="10660888" w="18314288">
                  <a:moveTo>
                    <a:pt x="18314162" y="10660888"/>
                  </a:moveTo>
                  <a:lnTo>
                    <a:pt x="0" y="10660888"/>
                  </a:lnTo>
                  <a:lnTo>
                    <a:pt x="0" y="0"/>
                  </a:lnTo>
                  <a:lnTo>
                    <a:pt x="18314288" y="0"/>
                  </a:lnTo>
                  <a:lnTo>
                    <a:pt x="18314288" y="10660888"/>
                  </a:lnTo>
                  <a:close/>
                </a:path>
              </a:pathLst>
            </a:custGeom>
            <a:blipFill>
              <a:blip r:embed="rId5"/>
              <a:stretch>
                <a:fillRect l="-4360" t="0" r="-4360" b="0"/>
              </a:stretch>
            </a:blipFill>
          </p:spPr>
        </p:sp>
        <p:sp>
          <p:nvSpPr>
            <p:cNvPr name="Freeform 6" id="6"/>
            <p:cNvSpPr/>
            <p:nvPr/>
          </p:nvSpPr>
          <p:spPr>
            <a:xfrm flipH="false" flipV="false" rot="0">
              <a:off x="0" y="0"/>
              <a:ext cx="19050000" cy="16141700"/>
            </a:xfrm>
            <a:custGeom>
              <a:avLst/>
              <a:gdLst/>
              <a:ahLst/>
              <a:cxnLst/>
              <a:rect r="r" b="b" t="t" l="l"/>
              <a:pathLst>
                <a:path h="16141700" w="19050000">
                  <a:moveTo>
                    <a:pt x="19050000" y="16141700"/>
                  </a:moveTo>
                  <a:lnTo>
                    <a:pt x="0" y="16141700"/>
                  </a:lnTo>
                  <a:lnTo>
                    <a:pt x="0" y="0"/>
                  </a:lnTo>
                  <a:lnTo>
                    <a:pt x="19050000" y="0"/>
                  </a:lnTo>
                  <a:lnTo>
                    <a:pt x="19050000" y="16141700"/>
                  </a:lnTo>
                  <a:close/>
                </a:path>
              </a:pathLst>
            </a:custGeom>
            <a:blipFill>
              <a:blip r:embed="rId6"/>
              <a:stretch>
                <a:fillRect l="0" t="-9" r="0" b="-9"/>
              </a:stretch>
            </a:blipFill>
          </p:spPr>
        </p:sp>
      </p:grpSp>
      <p:grpSp>
        <p:nvGrpSpPr>
          <p:cNvPr name="Group 7" id="7"/>
          <p:cNvGrpSpPr>
            <a:grpSpLocks noChangeAspect="true"/>
          </p:cNvGrpSpPr>
          <p:nvPr/>
        </p:nvGrpSpPr>
        <p:grpSpPr>
          <a:xfrm rot="0">
            <a:off x="15113520" y="5451760"/>
            <a:ext cx="1722621" cy="3468365"/>
            <a:chOff x="0" y="0"/>
            <a:chExt cx="9461500" cy="19050000"/>
          </a:xfrm>
        </p:grpSpPr>
        <p:sp>
          <p:nvSpPr>
            <p:cNvPr name="Freeform 8" id="8"/>
            <p:cNvSpPr/>
            <p:nvPr/>
          </p:nvSpPr>
          <p:spPr>
            <a:xfrm flipH="false" flipV="false" rot="0">
              <a:off x="400304" y="312801"/>
              <a:ext cx="8650859" cy="18424398"/>
            </a:xfrm>
            <a:custGeom>
              <a:avLst/>
              <a:gdLst/>
              <a:ahLst/>
              <a:cxnLst/>
              <a:rect r="r" b="b" t="t" l="l"/>
              <a:pathLst>
                <a:path h="18424398" w="8650859">
                  <a:moveTo>
                    <a:pt x="7532370" y="18424398"/>
                  </a:moveTo>
                  <a:lnTo>
                    <a:pt x="1118489" y="18424398"/>
                  </a:lnTo>
                  <a:cubicBezTo>
                    <a:pt x="500761" y="18424398"/>
                    <a:pt x="0" y="17923636"/>
                    <a:pt x="0" y="17305910"/>
                  </a:cubicBezTo>
                  <a:lnTo>
                    <a:pt x="0" y="1118489"/>
                  </a:lnTo>
                  <a:cubicBezTo>
                    <a:pt x="0" y="500761"/>
                    <a:pt x="500761" y="0"/>
                    <a:pt x="1118489" y="0"/>
                  </a:cubicBezTo>
                  <a:lnTo>
                    <a:pt x="7532370" y="0"/>
                  </a:lnTo>
                  <a:cubicBezTo>
                    <a:pt x="8150098" y="0"/>
                    <a:pt x="8650859" y="500761"/>
                    <a:pt x="8650859" y="1118489"/>
                  </a:cubicBezTo>
                  <a:lnTo>
                    <a:pt x="8650859" y="17305910"/>
                  </a:lnTo>
                  <a:cubicBezTo>
                    <a:pt x="8650732" y="17923636"/>
                    <a:pt x="8150098" y="18424398"/>
                    <a:pt x="7532370" y="18424398"/>
                  </a:cubicBezTo>
                  <a:close/>
                </a:path>
              </a:pathLst>
            </a:custGeom>
            <a:blipFill>
              <a:blip r:embed="rId7"/>
              <a:stretch>
                <a:fillRect l="-1342" t="0" r="-1342" b="0"/>
              </a:stretch>
            </a:blipFill>
          </p:spPr>
        </p:sp>
        <p:sp>
          <p:nvSpPr>
            <p:cNvPr name="Freeform 9" id="9"/>
            <p:cNvSpPr/>
            <p:nvPr/>
          </p:nvSpPr>
          <p:spPr>
            <a:xfrm flipH="false" flipV="false" rot="0">
              <a:off x="0" y="0"/>
              <a:ext cx="9461500" cy="19050000"/>
            </a:xfrm>
            <a:custGeom>
              <a:avLst/>
              <a:gdLst/>
              <a:ahLst/>
              <a:cxnLst/>
              <a:rect r="r" b="b" t="t" l="l"/>
              <a:pathLst>
                <a:path h="19050000" w="9461500">
                  <a:moveTo>
                    <a:pt x="9461500" y="19050000"/>
                  </a:moveTo>
                  <a:lnTo>
                    <a:pt x="0" y="19050000"/>
                  </a:lnTo>
                  <a:lnTo>
                    <a:pt x="0" y="0"/>
                  </a:lnTo>
                  <a:lnTo>
                    <a:pt x="9461500" y="0"/>
                  </a:lnTo>
                  <a:lnTo>
                    <a:pt x="9461500" y="19050000"/>
                  </a:lnTo>
                  <a:close/>
                </a:path>
              </a:pathLst>
            </a:custGeom>
            <a:blipFill>
              <a:blip r:embed="rId8"/>
              <a:stretch>
                <a:fillRect l="-83" t="0" r="-83" b="0"/>
              </a:stretch>
            </a:blipFill>
          </p:spPr>
        </p:sp>
      </p:grpSp>
      <p:grpSp>
        <p:nvGrpSpPr>
          <p:cNvPr name="Group 10" id="10"/>
          <p:cNvGrpSpPr>
            <a:grpSpLocks noChangeAspect="true"/>
          </p:cNvGrpSpPr>
          <p:nvPr/>
        </p:nvGrpSpPr>
        <p:grpSpPr>
          <a:xfrm rot="0">
            <a:off x="10590912" y="6304682"/>
            <a:ext cx="2152526" cy="2802769"/>
            <a:chOff x="0" y="0"/>
            <a:chExt cx="14630400" cy="19050000"/>
          </a:xfrm>
        </p:grpSpPr>
        <p:sp>
          <p:nvSpPr>
            <p:cNvPr name="Freeform 11" id="11"/>
            <p:cNvSpPr/>
            <p:nvPr/>
          </p:nvSpPr>
          <p:spPr>
            <a:xfrm flipH="false" flipV="false" rot="0">
              <a:off x="604520" y="545084"/>
              <a:ext cx="13421360" cy="17959831"/>
            </a:xfrm>
            <a:custGeom>
              <a:avLst/>
              <a:gdLst/>
              <a:ahLst/>
              <a:cxnLst/>
              <a:rect r="r" b="b" t="t" l="l"/>
              <a:pathLst>
                <a:path h="17959831" w="13421360">
                  <a:moveTo>
                    <a:pt x="13421360" y="17959831"/>
                  </a:moveTo>
                  <a:lnTo>
                    <a:pt x="0" y="17959831"/>
                  </a:lnTo>
                  <a:lnTo>
                    <a:pt x="0" y="0"/>
                  </a:lnTo>
                  <a:lnTo>
                    <a:pt x="13421360" y="0"/>
                  </a:lnTo>
                  <a:lnTo>
                    <a:pt x="13421360" y="17959831"/>
                  </a:lnTo>
                  <a:close/>
                </a:path>
              </a:pathLst>
            </a:custGeom>
            <a:blipFill>
              <a:blip r:embed="rId9"/>
              <a:stretch>
                <a:fillRect l="-74963" t="0" r="-74963" b="0"/>
              </a:stretch>
            </a:blipFill>
          </p:spPr>
        </p:sp>
        <p:sp>
          <p:nvSpPr>
            <p:cNvPr name="Freeform 12" id="12"/>
            <p:cNvSpPr/>
            <p:nvPr/>
          </p:nvSpPr>
          <p:spPr>
            <a:xfrm flipH="false" flipV="false" rot="0">
              <a:off x="0" y="0"/>
              <a:ext cx="14630400" cy="19050000"/>
            </a:xfrm>
            <a:custGeom>
              <a:avLst/>
              <a:gdLst/>
              <a:ahLst/>
              <a:cxnLst/>
              <a:rect r="r" b="b" t="t" l="l"/>
              <a:pathLst>
                <a:path h="19050000" w="14630400">
                  <a:moveTo>
                    <a:pt x="14630400" y="19050000"/>
                  </a:moveTo>
                  <a:lnTo>
                    <a:pt x="0" y="19050000"/>
                  </a:lnTo>
                  <a:lnTo>
                    <a:pt x="0" y="0"/>
                  </a:lnTo>
                  <a:lnTo>
                    <a:pt x="14630400" y="0"/>
                  </a:lnTo>
                  <a:lnTo>
                    <a:pt x="14630400" y="19050000"/>
                  </a:lnTo>
                  <a:close/>
                </a:path>
              </a:pathLst>
            </a:custGeom>
            <a:blipFill>
              <a:blip r:embed="rId10"/>
              <a:stretch>
                <a:fillRect l="0" t="-32" r="0" b="-32"/>
              </a:stretch>
            </a:blipFill>
          </p:spPr>
        </p:sp>
      </p:grpSp>
      <p:sp>
        <p:nvSpPr>
          <p:cNvPr name="Freeform 13" id="13"/>
          <p:cNvSpPr/>
          <p:nvPr/>
        </p:nvSpPr>
        <p:spPr>
          <a:xfrm flipH="false" flipV="false" rot="0">
            <a:off x="1672833" y="4590695"/>
            <a:ext cx="1712817" cy="1712817"/>
          </a:xfrm>
          <a:custGeom>
            <a:avLst/>
            <a:gdLst/>
            <a:ahLst/>
            <a:cxnLst/>
            <a:rect r="r" b="b" t="t" l="l"/>
            <a:pathLst>
              <a:path h="1712817" w="1712817">
                <a:moveTo>
                  <a:pt x="0" y="0"/>
                </a:moveTo>
                <a:lnTo>
                  <a:pt x="1712817" y="0"/>
                </a:lnTo>
                <a:lnTo>
                  <a:pt x="1712817" y="1712817"/>
                </a:lnTo>
                <a:lnTo>
                  <a:pt x="0" y="171281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0">
            <a:off x="4590416" y="4574430"/>
            <a:ext cx="1745347" cy="1745347"/>
          </a:xfrm>
          <a:custGeom>
            <a:avLst/>
            <a:gdLst/>
            <a:ahLst/>
            <a:cxnLst/>
            <a:rect r="r" b="b" t="t" l="l"/>
            <a:pathLst>
              <a:path h="1745347" w="1745347">
                <a:moveTo>
                  <a:pt x="0" y="0"/>
                </a:moveTo>
                <a:lnTo>
                  <a:pt x="1745347" y="0"/>
                </a:lnTo>
                <a:lnTo>
                  <a:pt x="1745347" y="1745347"/>
                </a:lnTo>
                <a:lnTo>
                  <a:pt x="0" y="1745347"/>
                </a:lnTo>
                <a:lnTo>
                  <a:pt x="0" y="0"/>
                </a:lnTo>
                <a:close/>
              </a:path>
            </a:pathLst>
          </a:custGeom>
          <a:blipFill>
            <a:blip r:embed="rId13"/>
            <a:stretch>
              <a:fillRect l="0" t="0" r="0" b="0"/>
            </a:stretch>
          </a:blipFill>
        </p:spPr>
      </p:sp>
      <p:sp>
        <p:nvSpPr>
          <p:cNvPr name="TextBox 15" id="15"/>
          <p:cNvSpPr txBox="true"/>
          <p:nvPr/>
        </p:nvSpPr>
        <p:spPr>
          <a:xfrm rot="0">
            <a:off x="1390721" y="1676787"/>
            <a:ext cx="7934290" cy="1028700"/>
          </a:xfrm>
          <a:prstGeom prst="rect">
            <a:avLst/>
          </a:prstGeom>
        </p:spPr>
        <p:txBody>
          <a:bodyPr anchor="t" rtlCol="false" tIns="0" lIns="0" bIns="0" rIns="0">
            <a:spAutoFit/>
          </a:bodyPr>
          <a:lstStyle/>
          <a:p>
            <a:pPr>
              <a:lnSpc>
                <a:spcPts val="8084"/>
              </a:lnSpc>
            </a:pPr>
            <a:r>
              <a:rPr lang="en-US" sz="6737">
                <a:solidFill>
                  <a:srgbClr val="050201"/>
                </a:solidFill>
                <a:latin typeface="Glacial Indifference Bold"/>
              </a:rPr>
              <a:t>COMMUNITY</a:t>
            </a:r>
          </a:p>
        </p:txBody>
      </p:sp>
      <p:sp>
        <p:nvSpPr>
          <p:cNvPr name="TextBox 16" id="16"/>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
        <p:nvSpPr>
          <p:cNvPr name="TextBox 17" id="17"/>
          <p:cNvSpPr txBox="true"/>
          <p:nvPr/>
        </p:nvSpPr>
        <p:spPr>
          <a:xfrm rot="0">
            <a:off x="10372491" y="2940723"/>
            <a:ext cx="5831160" cy="539115"/>
          </a:xfrm>
          <a:prstGeom prst="rect">
            <a:avLst/>
          </a:prstGeom>
        </p:spPr>
        <p:txBody>
          <a:bodyPr anchor="t" rtlCol="false" tIns="0" lIns="0" bIns="0" rIns="0">
            <a:spAutoFit/>
          </a:bodyPr>
          <a:lstStyle/>
          <a:p>
            <a:pPr algn="ctr">
              <a:lnSpc>
                <a:spcPts val="4409"/>
              </a:lnSpc>
            </a:pPr>
            <a:r>
              <a:rPr lang="en-US" sz="3150">
                <a:solidFill>
                  <a:srgbClr val="000000"/>
                </a:solidFill>
                <a:latin typeface="Aileron Ultra-Bold"/>
              </a:rPr>
              <a:t>Color Up Your Life Community</a:t>
            </a:r>
          </a:p>
        </p:txBody>
      </p:sp>
      <p:sp>
        <p:nvSpPr>
          <p:cNvPr name="TextBox 18" id="18"/>
          <p:cNvSpPr txBox="true"/>
          <p:nvPr/>
        </p:nvSpPr>
        <p:spPr>
          <a:xfrm rot="0">
            <a:off x="2335694" y="6646828"/>
            <a:ext cx="3164012" cy="539115"/>
          </a:xfrm>
          <a:prstGeom prst="rect">
            <a:avLst/>
          </a:prstGeom>
        </p:spPr>
        <p:txBody>
          <a:bodyPr anchor="t" rtlCol="false" tIns="0" lIns="0" bIns="0" rIns="0">
            <a:spAutoFit/>
          </a:bodyPr>
          <a:lstStyle/>
          <a:p>
            <a:pPr algn="ctr">
              <a:lnSpc>
                <a:spcPts val="4409"/>
              </a:lnSpc>
            </a:pPr>
            <a:r>
              <a:rPr lang="en-US" sz="3150">
                <a:solidFill>
                  <a:srgbClr val="000000"/>
                </a:solidFill>
                <a:latin typeface="Aileron Ultra-Bold"/>
              </a:rPr>
              <a:t>Around 120.000</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grpSp>
        <p:nvGrpSpPr>
          <p:cNvPr name="Group 2" id="2"/>
          <p:cNvGrpSpPr/>
          <p:nvPr/>
        </p:nvGrpSpPr>
        <p:grpSpPr>
          <a:xfrm rot="0">
            <a:off x="9258300" y="0"/>
            <a:ext cx="9029700" cy="10287000"/>
            <a:chOff x="0" y="0"/>
            <a:chExt cx="12039600" cy="13716000"/>
          </a:xfrm>
        </p:grpSpPr>
        <p:pic>
          <p:nvPicPr>
            <p:cNvPr name="Picture 3" id="3"/>
            <p:cNvPicPr>
              <a:picLocks noChangeAspect="true"/>
            </p:cNvPicPr>
            <p:nvPr/>
          </p:nvPicPr>
          <p:blipFill>
            <a:blip r:embed="rId2"/>
            <a:srcRect l="17083" t="0" r="17083" b="0"/>
            <a:stretch>
              <a:fillRect/>
            </a:stretch>
          </p:blipFill>
          <p:spPr>
            <a:xfrm flipH="false" flipV="false">
              <a:off x="0" y="0"/>
              <a:ext cx="12039600" cy="13716000"/>
            </a:xfrm>
            <a:prstGeom prst="rect">
              <a:avLst/>
            </a:prstGeom>
          </p:spPr>
        </p:pic>
      </p:grpSp>
      <p:sp>
        <p:nvSpPr>
          <p:cNvPr name="Freeform 4" id="4"/>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635608" y="8198195"/>
            <a:ext cx="422653" cy="301668"/>
          </a:xfrm>
          <a:custGeom>
            <a:avLst/>
            <a:gdLst/>
            <a:ahLst/>
            <a:cxnLst/>
            <a:rect r="r" b="b" t="t" l="l"/>
            <a:pathLst>
              <a:path h="301668" w="422653">
                <a:moveTo>
                  <a:pt x="0" y="0"/>
                </a:moveTo>
                <a:lnTo>
                  <a:pt x="422653" y="0"/>
                </a:lnTo>
                <a:lnTo>
                  <a:pt x="422653" y="301668"/>
                </a:lnTo>
                <a:lnTo>
                  <a:pt x="0" y="3016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0" y="1028700"/>
            <a:ext cx="9258300" cy="2967862"/>
            <a:chOff x="0" y="0"/>
            <a:chExt cx="2438400" cy="781659"/>
          </a:xfrm>
        </p:grpSpPr>
        <p:sp>
          <p:nvSpPr>
            <p:cNvPr name="Freeform 7" id="7"/>
            <p:cNvSpPr/>
            <p:nvPr/>
          </p:nvSpPr>
          <p:spPr>
            <a:xfrm flipH="false" flipV="false" rot="0">
              <a:off x="0" y="0"/>
              <a:ext cx="2438400" cy="781659"/>
            </a:xfrm>
            <a:custGeom>
              <a:avLst/>
              <a:gdLst/>
              <a:ahLst/>
              <a:cxnLst/>
              <a:rect r="r" b="b" t="t" l="l"/>
              <a:pathLst>
                <a:path h="781659" w="2438400">
                  <a:moveTo>
                    <a:pt x="0" y="0"/>
                  </a:moveTo>
                  <a:lnTo>
                    <a:pt x="2438400" y="0"/>
                  </a:lnTo>
                  <a:lnTo>
                    <a:pt x="2438400" y="781659"/>
                  </a:lnTo>
                  <a:lnTo>
                    <a:pt x="0" y="781659"/>
                  </a:lnTo>
                  <a:close/>
                </a:path>
              </a:pathLst>
            </a:custGeom>
            <a:solidFill>
              <a:srgbClr val="F13CC3"/>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Freeform 9" id="9"/>
          <p:cNvSpPr/>
          <p:nvPr/>
        </p:nvSpPr>
        <p:spPr>
          <a:xfrm flipH="false" flipV="false" rot="0">
            <a:off x="1634279" y="7612278"/>
            <a:ext cx="425311" cy="425311"/>
          </a:xfrm>
          <a:custGeom>
            <a:avLst/>
            <a:gdLst/>
            <a:ahLst/>
            <a:cxnLst/>
            <a:rect r="r" b="b" t="t" l="l"/>
            <a:pathLst>
              <a:path h="425311" w="425311">
                <a:moveTo>
                  <a:pt x="0" y="0"/>
                </a:moveTo>
                <a:lnTo>
                  <a:pt x="425311" y="0"/>
                </a:lnTo>
                <a:lnTo>
                  <a:pt x="425311" y="425311"/>
                </a:lnTo>
                <a:lnTo>
                  <a:pt x="0" y="42531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1634279" y="1455356"/>
            <a:ext cx="6261611" cy="2114550"/>
          </a:xfrm>
          <a:prstGeom prst="rect">
            <a:avLst/>
          </a:prstGeom>
        </p:spPr>
        <p:txBody>
          <a:bodyPr anchor="t" rtlCol="false" tIns="0" lIns="0" bIns="0" rIns="0">
            <a:spAutoFit/>
          </a:bodyPr>
          <a:lstStyle/>
          <a:p>
            <a:pPr>
              <a:lnSpc>
                <a:spcPts val="8399"/>
              </a:lnSpc>
            </a:pPr>
            <a:r>
              <a:rPr lang="en-US" sz="6999">
                <a:solidFill>
                  <a:srgbClr val="FFFFFF"/>
                </a:solidFill>
                <a:latin typeface="Glacial Indifference Bold"/>
              </a:rPr>
              <a:t>WERDE ZUM PARTNER</a:t>
            </a:r>
          </a:p>
        </p:txBody>
      </p:sp>
      <p:sp>
        <p:nvSpPr>
          <p:cNvPr name="TextBox 11" id="11"/>
          <p:cNvSpPr txBox="true"/>
          <p:nvPr/>
        </p:nvSpPr>
        <p:spPr>
          <a:xfrm rot="0">
            <a:off x="1635608" y="4106481"/>
            <a:ext cx="6261611" cy="701675"/>
          </a:xfrm>
          <a:prstGeom prst="rect">
            <a:avLst/>
          </a:prstGeom>
        </p:spPr>
        <p:txBody>
          <a:bodyPr anchor="t" rtlCol="false" tIns="0" lIns="0" bIns="0" rIns="0">
            <a:spAutoFit/>
          </a:bodyPr>
          <a:lstStyle/>
          <a:p>
            <a:pPr>
              <a:lnSpc>
                <a:spcPts val="2800"/>
              </a:lnSpc>
            </a:pPr>
            <a:r>
              <a:rPr lang="en-US" sz="2000">
                <a:solidFill>
                  <a:srgbClr val="3D1B10"/>
                </a:solidFill>
                <a:latin typeface="Open Sans Light"/>
              </a:rPr>
              <a:t>Lasst uns anfangen, das Glück zu teilen und die Menschen zu inspirieren.</a:t>
            </a:r>
          </a:p>
        </p:txBody>
      </p:sp>
      <p:sp>
        <p:nvSpPr>
          <p:cNvPr name="TextBox 12" id="12"/>
          <p:cNvSpPr txBox="true"/>
          <p:nvPr/>
        </p:nvSpPr>
        <p:spPr>
          <a:xfrm rot="0">
            <a:off x="1634279" y="5008181"/>
            <a:ext cx="6261611" cy="1758950"/>
          </a:xfrm>
          <a:prstGeom prst="rect">
            <a:avLst/>
          </a:prstGeom>
        </p:spPr>
        <p:txBody>
          <a:bodyPr anchor="t" rtlCol="false" tIns="0" lIns="0" bIns="0" rIns="0">
            <a:spAutoFit/>
          </a:bodyPr>
          <a:lstStyle/>
          <a:p>
            <a:pPr algn="just">
              <a:lnSpc>
                <a:spcPts val="2800"/>
              </a:lnSpc>
            </a:pPr>
            <a:r>
              <a:rPr lang="en-US" sz="2000">
                <a:solidFill>
                  <a:srgbClr val="050201"/>
                </a:solidFill>
                <a:latin typeface="Open Sans Light"/>
              </a:rPr>
              <a:t>Wir wissen, dass die richtigen Partner für den Erfolg unserer Projekte von entscheidender Bedeutung sind. Wir bemühen uns, Partner zu finden, die nachweislich erfolgreich sind und sich für die Qualität der Projekte einsetzen. Die Welt braucht Sie!</a:t>
            </a:r>
          </a:p>
        </p:txBody>
      </p:sp>
      <p:sp>
        <p:nvSpPr>
          <p:cNvPr name="TextBox 13" id="13"/>
          <p:cNvSpPr txBox="true"/>
          <p:nvPr/>
        </p:nvSpPr>
        <p:spPr>
          <a:xfrm rot="0">
            <a:off x="1634279" y="7073900"/>
            <a:ext cx="4184549" cy="349250"/>
          </a:xfrm>
          <a:prstGeom prst="rect">
            <a:avLst/>
          </a:prstGeom>
        </p:spPr>
        <p:txBody>
          <a:bodyPr anchor="t" rtlCol="false" tIns="0" lIns="0" bIns="0" rIns="0">
            <a:spAutoFit/>
          </a:bodyPr>
          <a:lstStyle/>
          <a:p>
            <a:pPr>
              <a:lnSpc>
                <a:spcPts val="2800"/>
              </a:lnSpc>
            </a:pPr>
            <a:r>
              <a:rPr lang="en-US" sz="2000">
                <a:solidFill>
                  <a:srgbClr val="3D1B10"/>
                </a:solidFill>
                <a:latin typeface="Open Sans Light"/>
              </a:rPr>
              <a:t>For more information :</a:t>
            </a:r>
          </a:p>
        </p:txBody>
      </p:sp>
      <p:sp>
        <p:nvSpPr>
          <p:cNvPr name="TextBox 14" id="14"/>
          <p:cNvSpPr txBox="true"/>
          <p:nvPr/>
        </p:nvSpPr>
        <p:spPr>
          <a:xfrm rot="0">
            <a:off x="2237907" y="7626496"/>
            <a:ext cx="3580921" cy="349250"/>
          </a:xfrm>
          <a:prstGeom prst="rect">
            <a:avLst/>
          </a:prstGeom>
        </p:spPr>
        <p:txBody>
          <a:bodyPr anchor="t" rtlCol="false" tIns="0" lIns="0" bIns="0" rIns="0">
            <a:spAutoFit/>
          </a:bodyPr>
          <a:lstStyle/>
          <a:p>
            <a:pPr algn="just">
              <a:lnSpc>
                <a:spcPts val="2800"/>
              </a:lnSpc>
            </a:pPr>
            <a:r>
              <a:rPr lang="en-US" sz="2000">
                <a:solidFill>
                  <a:srgbClr val="050201"/>
                </a:solidFill>
                <a:latin typeface="Open Sans Light"/>
              </a:rPr>
              <a:t>+49 6192 9772150</a:t>
            </a:r>
          </a:p>
        </p:txBody>
      </p:sp>
      <p:sp>
        <p:nvSpPr>
          <p:cNvPr name="TextBox 15" id="15"/>
          <p:cNvSpPr txBox="true"/>
          <p:nvPr/>
        </p:nvSpPr>
        <p:spPr>
          <a:xfrm rot="0">
            <a:off x="2237907" y="8150591"/>
            <a:ext cx="6538586" cy="349250"/>
          </a:xfrm>
          <a:prstGeom prst="rect">
            <a:avLst/>
          </a:prstGeom>
        </p:spPr>
        <p:txBody>
          <a:bodyPr anchor="t" rtlCol="false" tIns="0" lIns="0" bIns="0" rIns="0">
            <a:spAutoFit/>
          </a:bodyPr>
          <a:lstStyle/>
          <a:p>
            <a:pPr algn="just">
              <a:lnSpc>
                <a:spcPts val="2800"/>
              </a:lnSpc>
            </a:pPr>
            <a:r>
              <a:rPr lang="en-US" sz="2000">
                <a:solidFill>
                  <a:srgbClr val="050201"/>
                </a:solidFill>
                <a:latin typeface="Open Sans Light"/>
              </a:rPr>
              <a:t>team</a:t>
            </a:r>
            <a:r>
              <a:rPr lang="en-US" sz="2000">
                <a:solidFill>
                  <a:srgbClr val="050201"/>
                </a:solidFill>
                <a:latin typeface="Open Sans Light"/>
              </a:rPr>
              <a:t>@the-world-needs-you.com</a:t>
            </a:r>
          </a:p>
        </p:txBody>
      </p:sp>
      <p:sp>
        <p:nvSpPr>
          <p:cNvPr name="TextBox 16" id="16"/>
          <p:cNvSpPr txBox="true"/>
          <p:nvPr/>
        </p:nvSpPr>
        <p:spPr>
          <a:xfrm rot="0">
            <a:off x="1634279" y="8642738"/>
            <a:ext cx="4184549" cy="349250"/>
          </a:xfrm>
          <a:prstGeom prst="rect">
            <a:avLst/>
          </a:prstGeom>
        </p:spPr>
        <p:txBody>
          <a:bodyPr anchor="t" rtlCol="false" tIns="0" lIns="0" bIns="0" rIns="0">
            <a:spAutoFit/>
          </a:bodyPr>
          <a:lstStyle/>
          <a:p>
            <a:pPr>
              <a:lnSpc>
                <a:spcPts val="2800"/>
              </a:lnSpc>
            </a:pPr>
            <a:r>
              <a:rPr lang="en-US" sz="2000">
                <a:solidFill>
                  <a:srgbClr val="050201"/>
                </a:solidFill>
                <a:latin typeface="Open Sans Light"/>
              </a:rPr>
              <a:t>the-world-needs-you.com</a:t>
            </a:r>
          </a:p>
        </p:txBody>
      </p:sp>
      <p:sp>
        <p:nvSpPr>
          <p:cNvPr name="Freeform 17" id="17"/>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9"/>
            <a:stretch>
              <a:fillRect l="0" t="-71378" r="0" b="-69442"/>
            </a:stretch>
          </a:blipFill>
        </p:spPr>
      </p:sp>
      <p:sp>
        <p:nvSpPr>
          <p:cNvPr name="TextBox 18" id="18"/>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2500" r="0" b="12500"/>
          <a:stretch>
            <a:fillRect/>
          </a:stretch>
        </p:blipFill>
        <p:spPr>
          <a:xfrm flipH="false" flipV="false">
            <a:off x="0" y="0"/>
            <a:ext cx="18288000" cy="10287000"/>
          </a:xfrm>
          <a:prstGeom prst="rect">
            <a:avLst/>
          </a:prstGeom>
        </p:spPr>
      </p:pic>
      <p:sp>
        <p:nvSpPr>
          <p:cNvPr name="Freeform 3" id="3"/>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517525" y="4410682"/>
            <a:ext cx="11252949" cy="1717676"/>
          </a:xfrm>
          <a:prstGeom prst="rect">
            <a:avLst/>
          </a:prstGeom>
        </p:spPr>
        <p:txBody>
          <a:bodyPr anchor="t" rtlCol="false" tIns="0" lIns="0" bIns="0" rIns="0">
            <a:spAutoFit/>
          </a:bodyPr>
          <a:lstStyle/>
          <a:p>
            <a:pPr algn="ctr">
              <a:lnSpc>
                <a:spcPts val="13999"/>
              </a:lnSpc>
            </a:pPr>
            <a:r>
              <a:rPr lang="en-US" sz="9999">
                <a:solidFill>
                  <a:srgbClr val="FFFFFF"/>
                </a:solidFill>
                <a:latin typeface="Glacial Indifference Bold"/>
              </a:rPr>
              <a:t>DANKESCHÖN</a:t>
            </a:r>
          </a:p>
        </p:txBody>
      </p:sp>
      <p:sp>
        <p:nvSpPr>
          <p:cNvPr name="TextBox 5" id="5"/>
          <p:cNvSpPr txBox="true"/>
          <p:nvPr/>
        </p:nvSpPr>
        <p:spPr>
          <a:xfrm rot="0">
            <a:off x="3517525" y="6123784"/>
            <a:ext cx="11252949" cy="523875"/>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Glacial Indifference Bold"/>
              </a:rPr>
              <a:t>YOUR HEART, YOUR CENT, THEIR HOPE, THEIR FUTURE.</a:t>
            </a:r>
          </a:p>
        </p:txBody>
      </p:sp>
      <p:sp>
        <p:nvSpPr>
          <p:cNvPr name="TextBox 6" id="6"/>
          <p:cNvSpPr txBox="true"/>
          <p:nvPr/>
        </p:nvSpPr>
        <p:spPr>
          <a:xfrm rot="0">
            <a:off x="4956873" y="8753475"/>
            <a:ext cx="7980462" cy="349250"/>
          </a:xfrm>
          <a:prstGeom prst="rect">
            <a:avLst/>
          </a:prstGeom>
        </p:spPr>
        <p:txBody>
          <a:bodyPr anchor="t" rtlCol="false" tIns="0" lIns="0" bIns="0" rIns="0">
            <a:spAutoFit/>
          </a:bodyPr>
          <a:lstStyle/>
          <a:p>
            <a:pPr algn="ctr">
              <a:lnSpc>
                <a:spcPts val="2800"/>
              </a:lnSpc>
              <a:spcBef>
                <a:spcPct val="0"/>
              </a:spcBef>
            </a:pPr>
            <a:r>
              <a:rPr lang="en-US" sz="2000">
                <a:solidFill>
                  <a:srgbClr val="050201"/>
                </a:solidFill>
                <a:latin typeface="Open Sans Light"/>
              </a:rPr>
              <a:t>join us at the-world-needs-you.com</a:t>
            </a:r>
          </a:p>
        </p:txBody>
      </p:sp>
      <p:sp>
        <p:nvSpPr>
          <p:cNvPr name="Freeform 7" id="7"/>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5"/>
            <a:stretch>
              <a:fillRect l="0" t="-71378" r="0" b="-69442"/>
            </a:stretch>
          </a:blipFill>
        </p:spPr>
      </p:sp>
      <p:sp>
        <p:nvSpPr>
          <p:cNvPr name="TextBox 8" id="8"/>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FFFFFF"/>
                </a:solidFill>
                <a:latin typeface="Glacial Indifference Bold"/>
              </a:rPr>
              <a:t>THE-WORLD-NEEDS-YOU.COM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50201"/>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31489" y="3341714"/>
            <a:ext cx="7315200" cy="3929594"/>
          </a:xfrm>
          <a:custGeom>
            <a:avLst/>
            <a:gdLst/>
            <a:ahLst/>
            <a:cxnLst/>
            <a:rect r="r" b="b" t="t" l="l"/>
            <a:pathLst>
              <a:path h="3929594" w="7315200">
                <a:moveTo>
                  <a:pt x="0" y="0"/>
                </a:moveTo>
                <a:lnTo>
                  <a:pt x="7315200" y="0"/>
                </a:lnTo>
                <a:lnTo>
                  <a:pt x="7315200" y="3929594"/>
                </a:lnTo>
                <a:lnTo>
                  <a:pt x="0" y="39295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9760420" y="1354166"/>
            <a:ext cx="2357264" cy="2357264"/>
            <a:chOff x="0" y="0"/>
            <a:chExt cx="3143018" cy="3143018"/>
          </a:xfrm>
        </p:grpSpPr>
        <p:sp>
          <p:nvSpPr>
            <p:cNvPr name="TextBox 5" id="5"/>
            <p:cNvSpPr txBox="true"/>
            <p:nvPr/>
          </p:nvSpPr>
          <p:spPr>
            <a:xfrm rot="0">
              <a:off x="1010553" y="1210115"/>
              <a:ext cx="1121913" cy="665639"/>
            </a:xfrm>
            <a:prstGeom prst="rect">
              <a:avLst/>
            </a:prstGeom>
          </p:spPr>
          <p:txBody>
            <a:bodyPr anchor="t" rtlCol="false" tIns="0" lIns="0" bIns="0" rIns="0">
              <a:spAutoFit/>
            </a:bodyPr>
            <a:lstStyle/>
            <a:p>
              <a:pPr algn="ctr">
                <a:lnSpc>
                  <a:spcPts val="4200"/>
                </a:lnSpc>
              </a:pPr>
              <a:r>
                <a:rPr lang="en-US" sz="3000">
                  <a:solidFill>
                    <a:srgbClr val="FFFFFF"/>
                  </a:solidFill>
                  <a:latin typeface="Open Sans Light"/>
                </a:rPr>
                <a:t>49 %</a:t>
              </a:r>
            </a:p>
          </p:txBody>
        </p:sp>
        <p:grpSp>
          <p:nvGrpSpPr>
            <p:cNvPr name="Group 6" id="6"/>
            <p:cNvGrpSpPr>
              <a:grpSpLocks noChangeAspect="true"/>
            </p:cNvGrpSpPr>
            <p:nvPr/>
          </p:nvGrpSpPr>
          <p:grpSpPr>
            <a:xfrm rot="0">
              <a:off x="0" y="0"/>
              <a:ext cx="3143018" cy="3143018"/>
              <a:chOff x="0" y="0"/>
              <a:chExt cx="2540000" cy="2540000"/>
            </a:xfrm>
          </p:grpSpPr>
          <p:sp>
            <p:nvSpPr>
              <p:cNvPr name="Freeform 7" id="7"/>
              <p:cNvSpPr/>
              <p:nvPr/>
            </p:nvSpPr>
            <p:spPr>
              <a:xfrm flipH="false" flipV="false" rot="0">
                <a:off x="-62725" y="-2035"/>
                <a:ext cx="2665449" cy="2544070"/>
              </a:xfrm>
              <a:custGeom>
                <a:avLst/>
                <a:gdLst/>
                <a:ahLst/>
                <a:cxnLst/>
                <a:rect r="r" b="b" t="t" l="l"/>
                <a:pathLst>
                  <a:path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BF0000"/>
              </a:solidFill>
            </p:spPr>
          </p:sp>
          <p:sp>
            <p:nvSpPr>
              <p:cNvPr name="Freeform 8" id="8"/>
              <p:cNvSpPr/>
              <p:nvPr/>
            </p:nvSpPr>
            <p:spPr>
              <a:xfrm flipH="false" flipV="false" rot="0">
                <a:off x="1253776" y="17180"/>
                <a:ext cx="1303323" cy="2488760"/>
              </a:xfrm>
              <a:custGeom>
                <a:avLst/>
                <a:gdLst/>
                <a:ahLst/>
                <a:cxnLst/>
                <a:rect r="r" b="b" t="t" l="l"/>
                <a:pathLst>
                  <a:path h="2488760" w="1303323">
                    <a:moveTo>
                      <a:pt x="333724" y="23148"/>
                    </a:moveTo>
                    <a:cubicBezTo>
                      <a:pt x="880108" y="164223"/>
                      <a:pt x="1267872" y="648904"/>
                      <a:pt x="1285597" y="1212928"/>
                    </a:cubicBezTo>
                    <a:cubicBezTo>
                      <a:pt x="1303323" y="1776952"/>
                      <a:pt x="946756" y="2285025"/>
                      <a:pt x="410309" y="2460130"/>
                    </a:cubicBezTo>
                    <a:cubicBezTo>
                      <a:pt x="323912" y="2488759"/>
                      <a:pt x="228801" y="2468973"/>
                      <a:pt x="160989" y="2408264"/>
                    </a:cubicBezTo>
                    <a:cubicBezTo>
                      <a:pt x="93177" y="2347554"/>
                      <a:pt x="63032" y="2255201"/>
                      <a:pt x="81968" y="2166176"/>
                    </a:cubicBezTo>
                    <a:cubicBezTo>
                      <a:pt x="100903" y="2077150"/>
                      <a:pt x="166026" y="2005061"/>
                      <a:pt x="252675" y="1977206"/>
                    </a:cubicBezTo>
                    <a:cubicBezTo>
                      <a:pt x="574543" y="1872143"/>
                      <a:pt x="788483" y="1567299"/>
                      <a:pt x="777848" y="1228885"/>
                    </a:cubicBezTo>
                    <a:cubicBezTo>
                      <a:pt x="767213" y="890471"/>
                      <a:pt x="534554" y="59966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F0EDEB"/>
              </a:solidFill>
            </p:spPr>
          </p:sp>
        </p:grpSp>
      </p:grpSp>
      <p:grpSp>
        <p:nvGrpSpPr>
          <p:cNvPr name="Group 9" id="9"/>
          <p:cNvGrpSpPr/>
          <p:nvPr/>
        </p:nvGrpSpPr>
        <p:grpSpPr>
          <a:xfrm rot="0">
            <a:off x="13802488" y="1354166"/>
            <a:ext cx="2357264" cy="2357264"/>
            <a:chOff x="0" y="0"/>
            <a:chExt cx="3143018" cy="3143018"/>
          </a:xfrm>
        </p:grpSpPr>
        <p:sp>
          <p:nvSpPr>
            <p:cNvPr name="TextBox 10" id="10"/>
            <p:cNvSpPr txBox="true"/>
            <p:nvPr/>
          </p:nvSpPr>
          <p:spPr>
            <a:xfrm rot="0">
              <a:off x="1010553" y="1210115"/>
              <a:ext cx="1121913" cy="665639"/>
            </a:xfrm>
            <a:prstGeom prst="rect">
              <a:avLst/>
            </a:prstGeom>
          </p:spPr>
          <p:txBody>
            <a:bodyPr anchor="t" rtlCol="false" tIns="0" lIns="0" bIns="0" rIns="0">
              <a:spAutoFit/>
            </a:bodyPr>
            <a:lstStyle/>
            <a:p>
              <a:pPr algn="ctr">
                <a:lnSpc>
                  <a:spcPts val="4200"/>
                </a:lnSpc>
              </a:pPr>
              <a:r>
                <a:rPr lang="en-US" sz="3000">
                  <a:solidFill>
                    <a:srgbClr val="F0EDEB"/>
                  </a:solidFill>
                  <a:latin typeface="Open Sans Light"/>
                </a:rPr>
                <a:t>51 %</a:t>
              </a:r>
            </a:p>
          </p:txBody>
        </p:sp>
        <p:grpSp>
          <p:nvGrpSpPr>
            <p:cNvPr name="Group 11" id="11"/>
            <p:cNvGrpSpPr>
              <a:grpSpLocks noChangeAspect="true"/>
            </p:cNvGrpSpPr>
            <p:nvPr/>
          </p:nvGrpSpPr>
          <p:grpSpPr>
            <a:xfrm rot="0">
              <a:off x="0" y="0"/>
              <a:ext cx="3143018" cy="3143018"/>
              <a:chOff x="0" y="0"/>
              <a:chExt cx="2540000" cy="2540000"/>
            </a:xfrm>
          </p:grpSpPr>
          <p:sp>
            <p:nvSpPr>
              <p:cNvPr name="Freeform 12" id="12"/>
              <p:cNvSpPr/>
              <p:nvPr/>
            </p:nvSpPr>
            <p:spPr>
              <a:xfrm flipH="false" flipV="false" rot="0">
                <a:off x="-62725" y="-2035"/>
                <a:ext cx="2665449" cy="2544070"/>
              </a:xfrm>
              <a:custGeom>
                <a:avLst/>
                <a:gdLst/>
                <a:ahLst/>
                <a:cxnLst/>
                <a:rect r="r" b="b" t="t" l="l"/>
                <a:pathLst>
                  <a:path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BF0000"/>
              </a:solidFill>
            </p:spPr>
          </p:sp>
          <p:sp>
            <p:nvSpPr>
              <p:cNvPr name="Freeform 13" id="13"/>
              <p:cNvSpPr/>
              <p:nvPr/>
            </p:nvSpPr>
            <p:spPr>
              <a:xfrm flipH="false" flipV="false" rot="0">
                <a:off x="1190807" y="17180"/>
                <a:ext cx="1367225" cy="2517577"/>
              </a:xfrm>
              <a:custGeom>
                <a:avLst/>
                <a:gdLst/>
                <a:ahLst/>
                <a:cxnLst/>
                <a:rect r="r" b="b" t="t" l="l"/>
                <a:pathLst>
                  <a:path h="2517577" w="1367225">
                    <a:moveTo>
                      <a:pt x="396693" y="23148"/>
                    </a:moveTo>
                    <a:cubicBezTo>
                      <a:pt x="971844" y="171651"/>
                      <a:pt x="1367225" y="698992"/>
                      <a:pt x="1348566" y="1292712"/>
                    </a:cubicBezTo>
                    <a:cubicBezTo>
                      <a:pt x="1329908" y="1886432"/>
                      <a:pt x="902195" y="2387906"/>
                      <a:pt x="318855" y="2500002"/>
                    </a:cubicBezTo>
                    <a:cubicBezTo>
                      <a:pt x="229551" y="2517577"/>
                      <a:pt x="137669" y="2486026"/>
                      <a:pt x="78001" y="2417296"/>
                    </a:cubicBezTo>
                    <a:cubicBezTo>
                      <a:pt x="18333" y="2348566"/>
                      <a:pt x="0" y="2253164"/>
                      <a:pt x="29944" y="2167214"/>
                    </a:cubicBezTo>
                    <a:cubicBezTo>
                      <a:pt x="59889" y="2081263"/>
                      <a:pt x="133532" y="2017905"/>
                      <a:pt x="222990" y="2001129"/>
                    </a:cubicBezTo>
                    <a:cubicBezTo>
                      <a:pt x="572994" y="1933871"/>
                      <a:pt x="829622" y="1632987"/>
                      <a:pt x="840817" y="1276755"/>
                    </a:cubicBezTo>
                    <a:cubicBezTo>
                      <a:pt x="852012" y="920523"/>
                      <a:pt x="614783" y="604119"/>
                      <a:pt x="269693" y="515017"/>
                    </a:cubicBezTo>
                    <a:cubicBezTo>
                      <a:pt x="181465" y="492657"/>
                      <a:pt x="111945" y="424799"/>
                      <a:pt x="87457" y="337138"/>
                    </a:cubicBezTo>
                    <a:cubicBezTo>
                      <a:pt x="62969" y="249478"/>
                      <a:pt x="87255" y="155414"/>
                      <a:pt x="151121" y="90567"/>
                    </a:cubicBezTo>
                    <a:cubicBezTo>
                      <a:pt x="214987" y="25719"/>
                      <a:pt x="308669" y="0"/>
                      <a:pt x="396693" y="23148"/>
                    </a:cubicBezTo>
                    <a:close/>
                  </a:path>
                </a:pathLst>
              </a:custGeom>
              <a:solidFill>
                <a:srgbClr val="FFFFFF"/>
              </a:solidFill>
            </p:spPr>
          </p:sp>
        </p:grpSp>
      </p:grpSp>
      <p:grpSp>
        <p:nvGrpSpPr>
          <p:cNvPr name="Group 14" id="14"/>
          <p:cNvGrpSpPr/>
          <p:nvPr/>
        </p:nvGrpSpPr>
        <p:grpSpPr>
          <a:xfrm rot="0">
            <a:off x="9760420" y="5487786"/>
            <a:ext cx="2357264" cy="2357264"/>
            <a:chOff x="0" y="0"/>
            <a:chExt cx="3143018" cy="3143018"/>
          </a:xfrm>
        </p:grpSpPr>
        <p:sp>
          <p:nvSpPr>
            <p:cNvPr name="TextBox 15" id="15"/>
            <p:cNvSpPr txBox="true"/>
            <p:nvPr/>
          </p:nvSpPr>
          <p:spPr>
            <a:xfrm rot="0">
              <a:off x="1010553" y="1210115"/>
              <a:ext cx="1121913" cy="665639"/>
            </a:xfrm>
            <a:prstGeom prst="rect">
              <a:avLst/>
            </a:prstGeom>
          </p:spPr>
          <p:txBody>
            <a:bodyPr anchor="t" rtlCol="false" tIns="0" lIns="0" bIns="0" rIns="0">
              <a:spAutoFit/>
            </a:bodyPr>
            <a:lstStyle/>
            <a:p>
              <a:pPr algn="ctr">
                <a:lnSpc>
                  <a:spcPts val="4200"/>
                </a:lnSpc>
              </a:pPr>
              <a:r>
                <a:rPr lang="en-US" sz="3000">
                  <a:solidFill>
                    <a:srgbClr val="FFFFFF"/>
                  </a:solidFill>
                  <a:latin typeface="Open Sans Light"/>
                </a:rPr>
                <a:t>30 %</a:t>
              </a:r>
            </a:p>
          </p:txBody>
        </p:sp>
        <p:grpSp>
          <p:nvGrpSpPr>
            <p:cNvPr name="Group 16" id="16"/>
            <p:cNvGrpSpPr>
              <a:grpSpLocks noChangeAspect="true"/>
            </p:cNvGrpSpPr>
            <p:nvPr/>
          </p:nvGrpSpPr>
          <p:grpSpPr>
            <a:xfrm rot="0">
              <a:off x="0" y="0"/>
              <a:ext cx="3143018" cy="3143018"/>
              <a:chOff x="0" y="0"/>
              <a:chExt cx="2540000" cy="2540000"/>
            </a:xfrm>
          </p:grpSpPr>
          <p:sp>
            <p:nvSpPr>
              <p:cNvPr name="Freeform 17" id="17"/>
              <p:cNvSpPr/>
              <p:nvPr/>
            </p:nvSpPr>
            <p:spPr>
              <a:xfrm flipH="false" flipV="false" rot="0">
                <a:off x="-62725" y="-2035"/>
                <a:ext cx="2665449" cy="2544070"/>
              </a:xfrm>
              <a:custGeom>
                <a:avLst/>
                <a:gdLst/>
                <a:ahLst/>
                <a:cxnLst/>
                <a:rect r="r" b="b" t="t" l="l"/>
                <a:pathLst>
                  <a:path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BF0000"/>
              </a:solidFill>
            </p:spPr>
          </p:sp>
          <p:sp>
            <p:nvSpPr>
              <p:cNvPr name="Freeform 18" id="18"/>
              <p:cNvSpPr/>
              <p:nvPr/>
            </p:nvSpPr>
            <p:spPr>
              <a:xfrm flipH="false" flipV="false" rot="0">
                <a:off x="1253776" y="17180"/>
                <a:ext cx="1321202" cy="1584269"/>
              </a:xfrm>
              <a:custGeom>
                <a:avLst/>
                <a:gdLst/>
                <a:ahLst/>
                <a:cxnLst/>
                <a:rect r="r" b="b" t="t" l="l"/>
                <a:pathLst>
                  <a:path h="1584269" w="1321202">
                    <a:moveTo>
                      <a:pt x="333724" y="23148"/>
                    </a:moveTo>
                    <a:cubicBezTo>
                      <a:pt x="922750" y="175234"/>
                      <a:pt x="1321202" y="723654"/>
                      <a:pt x="1283825" y="1330849"/>
                    </a:cubicBezTo>
                    <a:cubicBezTo>
                      <a:pt x="1278639" y="1421718"/>
                      <a:pt x="1225229" y="1502867"/>
                      <a:pt x="1143820" y="1543568"/>
                    </a:cubicBezTo>
                    <a:cubicBezTo>
                      <a:pt x="1062410" y="1584269"/>
                      <a:pt x="965446" y="1578300"/>
                      <a:pt x="889643" y="1527922"/>
                    </a:cubicBezTo>
                    <a:cubicBezTo>
                      <a:pt x="813840" y="1477543"/>
                      <a:pt x="770786" y="1390457"/>
                      <a:pt x="776784" y="1299637"/>
                    </a:cubicBezTo>
                    <a:cubicBezTo>
                      <a:pt x="799211" y="935321"/>
                      <a:pt x="560140" y="606268"/>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F0EDEB"/>
              </a:solidFill>
            </p:spPr>
          </p:sp>
        </p:grpSp>
      </p:grpSp>
      <p:sp>
        <p:nvSpPr>
          <p:cNvPr name="Freeform 19" id="19"/>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6"/>
            <a:stretch>
              <a:fillRect l="0" t="-71378" r="0" b="-69442"/>
            </a:stretch>
          </a:blipFill>
        </p:spPr>
      </p:sp>
      <p:grpSp>
        <p:nvGrpSpPr>
          <p:cNvPr name="Group 20" id="20"/>
          <p:cNvGrpSpPr>
            <a:grpSpLocks noChangeAspect="true"/>
          </p:cNvGrpSpPr>
          <p:nvPr/>
        </p:nvGrpSpPr>
        <p:grpSpPr>
          <a:xfrm rot="0">
            <a:off x="4492973" y="2945400"/>
            <a:ext cx="2104884" cy="2979029"/>
            <a:chOff x="0" y="0"/>
            <a:chExt cx="7091680" cy="10036810"/>
          </a:xfrm>
        </p:grpSpPr>
        <p:sp>
          <p:nvSpPr>
            <p:cNvPr name="Freeform 21" id="21"/>
            <p:cNvSpPr/>
            <p:nvPr/>
          </p:nvSpPr>
          <p:spPr>
            <a:xfrm flipH="false" flipV="false" rot="0">
              <a:off x="0" y="0"/>
              <a:ext cx="7092950" cy="10035540"/>
            </a:xfrm>
            <a:custGeom>
              <a:avLst/>
              <a:gdLst/>
              <a:ahLst/>
              <a:cxnLst/>
              <a:rect r="r" b="b" t="t" l="l"/>
              <a:pathLst>
                <a:path h="10035540" w="7092950">
                  <a:moveTo>
                    <a:pt x="6517640" y="0"/>
                  </a:moveTo>
                  <a:lnTo>
                    <a:pt x="574040" y="0"/>
                  </a:lnTo>
                  <a:cubicBezTo>
                    <a:pt x="257810" y="0"/>
                    <a:pt x="0" y="257810"/>
                    <a:pt x="0" y="574040"/>
                  </a:cubicBezTo>
                  <a:lnTo>
                    <a:pt x="0" y="6517640"/>
                  </a:lnTo>
                  <a:cubicBezTo>
                    <a:pt x="0" y="6833870"/>
                    <a:pt x="257810" y="7091680"/>
                    <a:pt x="574040" y="7091680"/>
                  </a:cubicBezTo>
                  <a:lnTo>
                    <a:pt x="2868930" y="7091680"/>
                  </a:lnTo>
                  <a:lnTo>
                    <a:pt x="2868930" y="7324090"/>
                  </a:lnTo>
                  <a:lnTo>
                    <a:pt x="2114550" y="7324090"/>
                  </a:lnTo>
                  <a:cubicBezTo>
                    <a:pt x="2085340" y="7324090"/>
                    <a:pt x="2058670" y="7339330"/>
                    <a:pt x="2043430" y="7364730"/>
                  </a:cubicBezTo>
                  <a:cubicBezTo>
                    <a:pt x="2029460" y="7390130"/>
                    <a:pt x="2029460" y="7421880"/>
                    <a:pt x="2043430" y="7447280"/>
                  </a:cubicBezTo>
                  <a:lnTo>
                    <a:pt x="3515360" y="9994900"/>
                  </a:lnTo>
                  <a:cubicBezTo>
                    <a:pt x="3530600" y="10020300"/>
                    <a:pt x="3557270" y="10035540"/>
                    <a:pt x="3586480" y="10035540"/>
                  </a:cubicBezTo>
                  <a:cubicBezTo>
                    <a:pt x="3615690" y="10035540"/>
                    <a:pt x="3642360" y="10020300"/>
                    <a:pt x="3657600" y="9994900"/>
                  </a:cubicBezTo>
                  <a:lnTo>
                    <a:pt x="5129530" y="7446010"/>
                  </a:lnTo>
                  <a:cubicBezTo>
                    <a:pt x="5143500" y="7420610"/>
                    <a:pt x="5143500" y="7388860"/>
                    <a:pt x="5129530" y="7363460"/>
                  </a:cubicBezTo>
                  <a:cubicBezTo>
                    <a:pt x="5114290" y="7338060"/>
                    <a:pt x="5087620" y="7322820"/>
                    <a:pt x="5058410" y="7322820"/>
                  </a:cubicBezTo>
                  <a:lnTo>
                    <a:pt x="4345940" y="7322820"/>
                  </a:lnTo>
                  <a:lnTo>
                    <a:pt x="4345940" y="7090410"/>
                  </a:lnTo>
                  <a:lnTo>
                    <a:pt x="6518910" y="7090410"/>
                  </a:lnTo>
                  <a:cubicBezTo>
                    <a:pt x="6835140" y="7090410"/>
                    <a:pt x="7092950" y="6832600"/>
                    <a:pt x="7092950" y="6516370"/>
                  </a:cubicBezTo>
                  <a:lnTo>
                    <a:pt x="7092950" y="572770"/>
                  </a:lnTo>
                  <a:cubicBezTo>
                    <a:pt x="7091680" y="257810"/>
                    <a:pt x="6833870" y="0"/>
                    <a:pt x="6517640" y="0"/>
                  </a:cubicBezTo>
                  <a:close/>
                </a:path>
              </a:pathLst>
            </a:custGeom>
            <a:solidFill>
              <a:srgbClr val="BF0000"/>
            </a:solidFill>
          </p:spPr>
        </p:sp>
        <p:sp>
          <p:nvSpPr>
            <p:cNvPr name="Freeform 22" id="22"/>
            <p:cNvSpPr/>
            <p:nvPr/>
          </p:nvSpPr>
          <p:spPr>
            <a:xfrm flipH="false" flipV="false" rot="0">
              <a:off x="477520" y="452120"/>
              <a:ext cx="6136640" cy="6136640"/>
            </a:xfrm>
            <a:custGeom>
              <a:avLst/>
              <a:gdLst/>
              <a:ahLst/>
              <a:cxnLst/>
              <a:rect r="r" b="b" t="t" l="l"/>
              <a:pathLst>
                <a:path h="6136640" w="6136640">
                  <a:moveTo>
                    <a:pt x="6136640" y="5701030"/>
                  </a:moveTo>
                  <a:cubicBezTo>
                    <a:pt x="6136640" y="5941060"/>
                    <a:pt x="5941060" y="6136640"/>
                    <a:pt x="5701030" y="6136640"/>
                  </a:cubicBezTo>
                  <a:lnTo>
                    <a:pt x="435610" y="6136640"/>
                  </a:lnTo>
                  <a:cubicBezTo>
                    <a:pt x="194310" y="6136640"/>
                    <a:pt x="0" y="5941060"/>
                    <a:pt x="0" y="5701030"/>
                  </a:cubicBezTo>
                  <a:lnTo>
                    <a:pt x="0" y="435610"/>
                  </a:lnTo>
                  <a:cubicBezTo>
                    <a:pt x="0" y="195580"/>
                    <a:pt x="195580" y="0"/>
                    <a:pt x="435610" y="0"/>
                  </a:cubicBezTo>
                  <a:lnTo>
                    <a:pt x="5701030" y="0"/>
                  </a:lnTo>
                  <a:cubicBezTo>
                    <a:pt x="5942330" y="0"/>
                    <a:pt x="6136640" y="195580"/>
                    <a:pt x="6136640" y="435610"/>
                  </a:cubicBezTo>
                  <a:lnTo>
                    <a:pt x="6136640" y="5701030"/>
                  </a:lnTo>
                  <a:close/>
                </a:path>
              </a:pathLst>
            </a:custGeom>
            <a:blipFill>
              <a:blip r:embed="rId7"/>
              <a:stretch>
                <a:fillRect l="-16666" t="0" r="-16666" b="0"/>
              </a:stretch>
            </a:blipFill>
          </p:spPr>
        </p:sp>
      </p:grpSp>
      <p:sp>
        <p:nvSpPr>
          <p:cNvPr name="Freeform 23" id="23"/>
          <p:cNvSpPr/>
          <p:nvPr/>
        </p:nvSpPr>
        <p:spPr>
          <a:xfrm flipH="false" flipV="false" rot="0">
            <a:off x="12990892" y="5592879"/>
            <a:ext cx="4268408" cy="2400979"/>
          </a:xfrm>
          <a:custGeom>
            <a:avLst/>
            <a:gdLst/>
            <a:ahLst/>
            <a:cxnLst/>
            <a:rect r="r" b="b" t="t" l="l"/>
            <a:pathLst>
              <a:path h="2400979" w="4268408">
                <a:moveTo>
                  <a:pt x="0" y="0"/>
                </a:moveTo>
                <a:lnTo>
                  <a:pt x="4268408" y="0"/>
                </a:lnTo>
                <a:lnTo>
                  <a:pt x="4268408" y="2400980"/>
                </a:lnTo>
                <a:lnTo>
                  <a:pt x="0" y="2400980"/>
                </a:lnTo>
                <a:lnTo>
                  <a:pt x="0" y="0"/>
                </a:lnTo>
                <a:close/>
              </a:path>
            </a:pathLst>
          </a:custGeom>
          <a:blipFill>
            <a:blip r:embed="rId8"/>
            <a:stretch>
              <a:fillRect l="0" t="0" r="0" b="0"/>
            </a:stretch>
          </a:blipFill>
        </p:spPr>
      </p:sp>
      <p:sp>
        <p:nvSpPr>
          <p:cNvPr name="TextBox 24" id="24"/>
          <p:cNvSpPr txBox="true"/>
          <p:nvPr/>
        </p:nvSpPr>
        <p:spPr>
          <a:xfrm rot="0">
            <a:off x="1390721" y="1354166"/>
            <a:ext cx="7576676" cy="1000125"/>
          </a:xfrm>
          <a:prstGeom prst="rect">
            <a:avLst/>
          </a:prstGeom>
        </p:spPr>
        <p:txBody>
          <a:bodyPr anchor="t" rtlCol="false" tIns="0" lIns="0" bIns="0" rIns="0">
            <a:spAutoFit/>
          </a:bodyPr>
          <a:lstStyle/>
          <a:p>
            <a:pPr>
              <a:lnSpc>
                <a:spcPts val="7875"/>
              </a:lnSpc>
            </a:pPr>
            <a:r>
              <a:rPr lang="en-US" sz="6562">
                <a:solidFill>
                  <a:srgbClr val="FFFFFF"/>
                </a:solidFill>
                <a:latin typeface="Glacial Indifference Bold"/>
              </a:rPr>
              <a:t>TANZANIA</a:t>
            </a:r>
          </a:p>
        </p:txBody>
      </p:sp>
      <p:sp>
        <p:nvSpPr>
          <p:cNvPr name="TextBox 25" id="25"/>
          <p:cNvSpPr txBox="true"/>
          <p:nvPr/>
        </p:nvSpPr>
        <p:spPr>
          <a:xfrm rot="0">
            <a:off x="1390721" y="7852324"/>
            <a:ext cx="3313170"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TANZANIA</a:t>
            </a:r>
          </a:p>
        </p:txBody>
      </p:sp>
      <p:sp>
        <p:nvSpPr>
          <p:cNvPr name="TextBox 26" id="26"/>
          <p:cNvSpPr txBox="true"/>
          <p:nvPr/>
        </p:nvSpPr>
        <p:spPr>
          <a:xfrm rot="0">
            <a:off x="1390721" y="8453599"/>
            <a:ext cx="7255969" cy="330835"/>
          </a:xfrm>
          <a:prstGeom prst="rect">
            <a:avLst/>
          </a:prstGeom>
        </p:spPr>
        <p:txBody>
          <a:bodyPr anchor="t" rtlCol="false" tIns="0" lIns="0" bIns="0" rIns="0">
            <a:spAutoFit/>
          </a:bodyPr>
          <a:lstStyle/>
          <a:p>
            <a:pPr algn="just">
              <a:lnSpc>
                <a:spcPts val="2765"/>
              </a:lnSpc>
            </a:pPr>
            <a:r>
              <a:rPr lang="en-US" sz="1975">
                <a:solidFill>
                  <a:srgbClr val="F0EDEB"/>
                </a:solidFill>
                <a:latin typeface="Open Sans Light"/>
              </a:rPr>
              <a:t>Maj</a:t>
            </a:r>
            <a:r>
              <a:rPr lang="en-US" sz="1975">
                <a:solidFill>
                  <a:srgbClr val="F0EDEB"/>
                </a:solidFill>
                <a:latin typeface="Open Sans Light"/>
              </a:rPr>
              <a:t>or exports: Gold, coffee, cashew nuts, cotton, and tobacco.</a:t>
            </a:r>
          </a:p>
        </p:txBody>
      </p:sp>
      <p:sp>
        <p:nvSpPr>
          <p:cNvPr name="TextBox 27" id="27"/>
          <p:cNvSpPr txBox="true"/>
          <p:nvPr/>
        </p:nvSpPr>
        <p:spPr>
          <a:xfrm rot="0">
            <a:off x="9267907" y="3812615"/>
            <a:ext cx="3342291" cy="422275"/>
          </a:xfrm>
          <a:prstGeom prst="rect">
            <a:avLst/>
          </a:prstGeom>
        </p:spPr>
        <p:txBody>
          <a:bodyPr anchor="t" rtlCol="false" tIns="0" lIns="0" bIns="0" rIns="0">
            <a:spAutoFit/>
          </a:bodyPr>
          <a:lstStyle/>
          <a:p>
            <a:pPr algn="ctr">
              <a:lnSpc>
                <a:spcPts val="3499"/>
              </a:lnSpc>
            </a:pPr>
            <a:r>
              <a:rPr lang="en-US" sz="2499">
                <a:solidFill>
                  <a:srgbClr val="FFFFFF"/>
                </a:solidFill>
                <a:latin typeface="Glacial Indifference Bold"/>
              </a:rPr>
              <a:t>CHILDREN</a:t>
            </a:r>
          </a:p>
        </p:txBody>
      </p:sp>
      <p:sp>
        <p:nvSpPr>
          <p:cNvPr name="TextBox 28" id="28"/>
          <p:cNvSpPr txBox="true"/>
          <p:nvPr/>
        </p:nvSpPr>
        <p:spPr>
          <a:xfrm rot="0">
            <a:off x="9090985" y="4301565"/>
            <a:ext cx="3696136" cy="349250"/>
          </a:xfrm>
          <a:prstGeom prst="rect">
            <a:avLst/>
          </a:prstGeom>
        </p:spPr>
        <p:txBody>
          <a:bodyPr anchor="t" rtlCol="false" tIns="0" lIns="0" bIns="0" rIns="0">
            <a:spAutoFit/>
          </a:bodyPr>
          <a:lstStyle/>
          <a:p>
            <a:pPr algn="ctr">
              <a:lnSpc>
                <a:spcPts val="2800"/>
              </a:lnSpc>
            </a:pPr>
            <a:r>
              <a:rPr lang="en-US" sz="2000">
                <a:solidFill>
                  <a:srgbClr val="F0EDEB"/>
                </a:solidFill>
                <a:latin typeface="Open Sans Light"/>
              </a:rPr>
              <a:t>UNDER 18</a:t>
            </a:r>
          </a:p>
        </p:txBody>
      </p:sp>
      <p:sp>
        <p:nvSpPr>
          <p:cNvPr name="TextBox 29" id="29"/>
          <p:cNvSpPr txBox="true"/>
          <p:nvPr/>
        </p:nvSpPr>
        <p:spPr>
          <a:xfrm rot="0">
            <a:off x="13430489" y="3812615"/>
            <a:ext cx="3101260" cy="422275"/>
          </a:xfrm>
          <a:prstGeom prst="rect">
            <a:avLst/>
          </a:prstGeom>
        </p:spPr>
        <p:txBody>
          <a:bodyPr anchor="t" rtlCol="false" tIns="0" lIns="0" bIns="0" rIns="0">
            <a:spAutoFit/>
          </a:bodyPr>
          <a:lstStyle/>
          <a:p>
            <a:pPr algn="ctr">
              <a:lnSpc>
                <a:spcPts val="3499"/>
              </a:lnSpc>
            </a:pPr>
            <a:r>
              <a:rPr lang="en-US" sz="2499">
                <a:solidFill>
                  <a:srgbClr val="F0EDEB"/>
                </a:solidFill>
                <a:latin typeface="Glacial Indifference Bold"/>
              </a:rPr>
              <a:t>ADULT</a:t>
            </a:r>
          </a:p>
        </p:txBody>
      </p:sp>
      <p:sp>
        <p:nvSpPr>
          <p:cNvPr name="TextBox 30" id="30"/>
          <p:cNvSpPr txBox="true"/>
          <p:nvPr/>
        </p:nvSpPr>
        <p:spPr>
          <a:xfrm rot="0">
            <a:off x="13226786" y="4301565"/>
            <a:ext cx="3508667" cy="349250"/>
          </a:xfrm>
          <a:prstGeom prst="rect">
            <a:avLst/>
          </a:prstGeom>
        </p:spPr>
        <p:txBody>
          <a:bodyPr anchor="t" rtlCol="false" tIns="0" lIns="0" bIns="0" rIns="0">
            <a:spAutoFit/>
          </a:bodyPr>
          <a:lstStyle/>
          <a:p>
            <a:pPr algn="ctr">
              <a:lnSpc>
                <a:spcPts val="2800"/>
              </a:lnSpc>
            </a:pPr>
            <a:r>
              <a:rPr lang="en-US" sz="2000">
                <a:solidFill>
                  <a:srgbClr val="F0EDEB"/>
                </a:solidFill>
                <a:latin typeface="Open Sans Light"/>
              </a:rPr>
              <a:t>OVER 18</a:t>
            </a:r>
          </a:p>
        </p:txBody>
      </p:sp>
      <p:sp>
        <p:nvSpPr>
          <p:cNvPr name="TextBox 31" id="31"/>
          <p:cNvSpPr txBox="true"/>
          <p:nvPr/>
        </p:nvSpPr>
        <p:spPr>
          <a:xfrm rot="0">
            <a:off x="9267907" y="7946234"/>
            <a:ext cx="3342291" cy="422275"/>
          </a:xfrm>
          <a:prstGeom prst="rect">
            <a:avLst/>
          </a:prstGeom>
        </p:spPr>
        <p:txBody>
          <a:bodyPr anchor="t" rtlCol="false" tIns="0" lIns="0" bIns="0" rIns="0">
            <a:spAutoFit/>
          </a:bodyPr>
          <a:lstStyle/>
          <a:p>
            <a:pPr algn="ctr">
              <a:lnSpc>
                <a:spcPts val="3499"/>
              </a:lnSpc>
            </a:pPr>
            <a:r>
              <a:rPr lang="en-US" sz="2499">
                <a:solidFill>
                  <a:srgbClr val="FFFFFF"/>
                </a:solidFill>
                <a:latin typeface="Glacial Indifference Bold"/>
              </a:rPr>
              <a:t>AGRICULTURE</a:t>
            </a:r>
          </a:p>
        </p:txBody>
      </p:sp>
      <p:sp>
        <p:nvSpPr>
          <p:cNvPr name="TextBox 32" id="32"/>
          <p:cNvSpPr txBox="true"/>
          <p:nvPr/>
        </p:nvSpPr>
        <p:spPr>
          <a:xfrm rot="0">
            <a:off x="9184719" y="8435184"/>
            <a:ext cx="3508667" cy="349250"/>
          </a:xfrm>
          <a:prstGeom prst="rect">
            <a:avLst/>
          </a:prstGeom>
        </p:spPr>
        <p:txBody>
          <a:bodyPr anchor="t" rtlCol="false" tIns="0" lIns="0" bIns="0" rIns="0">
            <a:spAutoFit/>
          </a:bodyPr>
          <a:lstStyle/>
          <a:p>
            <a:pPr algn="ctr">
              <a:lnSpc>
                <a:spcPts val="2800"/>
              </a:lnSpc>
            </a:pPr>
            <a:r>
              <a:rPr lang="en-US" sz="2000">
                <a:solidFill>
                  <a:srgbClr val="F0EDEB"/>
                </a:solidFill>
                <a:latin typeface="Open Sans Light"/>
              </a:rPr>
              <a:t>Gross Domestic Product (GDP)</a:t>
            </a:r>
          </a:p>
        </p:txBody>
      </p:sp>
      <p:sp>
        <p:nvSpPr>
          <p:cNvPr name="TextBox 33" id="33"/>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FFFFFF"/>
                </a:solidFill>
                <a:latin typeface="Glacial Indifference Bold"/>
              </a:rPr>
              <a:t>THE-WORLD-NEEDS-YOU.COM</a:t>
            </a:r>
          </a:p>
        </p:txBody>
      </p:sp>
      <p:sp>
        <p:nvSpPr>
          <p:cNvPr name="TextBox 34" id="34"/>
          <p:cNvSpPr txBox="true"/>
          <p:nvPr/>
        </p:nvSpPr>
        <p:spPr>
          <a:xfrm rot="0">
            <a:off x="1390721" y="2248953"/>
            <a:ext cx="7576676" cy="539115"/>
          </a:xfrm>
          <a:prstGeom prst="rect">
            <a:avLst/>
          </a:prstGeom>
        </p:spPr>
        <p:txBody>
          <a:bodyPr anchor="t" rtlCol="false" tIns="0" lIns="0" bIns="0" rIns="0">
            <a:spAutoFit/>
          </a:bodyPr>
          <a:lstStyle/>
          <a:p>
            <a:pPr>
              <a:lnSpc>
                <a:spcPts val="4409"/>
              </a:lnSpc>
            </a:pPr>
            <a:r>
              <a:rPr lang="en-US" sz="3150">
                <a:solidFill>
                  <a:srgbClr val="FFFFFF"/>
                </a:solidFill>
                <a:latin typeface="Aileron Ultra-Bold"/>
              </a:rPr>
              <a:t>Rund 60 Millionen Menschen</a:t>
            </a:r>
          </a:p>
        </p:txBody>
      </p:sp>
      <p:sp>
        <p:nvSpPr>
          <p:cNvPr name="TextBox 35" id="35"/>
          <p:cNvSpPr txBox="true"/>
          <p:nvPr/>
        </p:nvSpPr>
        <p:spPr>
          <a:xfrm rot="0">
            <a:off x="13430489" y="8211346"/>
            <a:ext cx="3342291" cy="422275"/>
          </a:xfrm>
          <a:prstGeom prst="rect">
            <a:avLst/>
          </a:prstGeom>
        </p:spPr>
        <p:txBody>
          <a:bodyPr anchor="t" rtlCol="false" tIns="0" lIns="0" bIns="0" rIns="0">
            <a:spAutoFit/>
          </a:bodyPr>
          <a:lstStyle/>
          <a:p>
            <a:pPr algn="ctr">
              <a:lnSpc>
                <a:spcPts val="3499"/>
              </a:lnSpc>
            </a:pPr>
            <a:r>
              <a:rPr lang="en-US" sz="2499">
                <a:solidFill>
                  <a:srgbClr val="FFFFFF"/>
                </a:solidFill>
                <a:latin typeface="Glacial Indifference Bold"/>
              </a:rPr>
              <a:t>KILIMANJARO</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50201"/>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283767" y="2094021"/>
            <a:ext cx="3537953" cy="353795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65647" y="0"/>
                  </a:moveTo>
                  <a:lnTo>
                    <a:pt x="747153" y="0"/>
                  </a:lnTo>
                  <a:cubicBezTo>
                    <a:pt x="764563" y="0"/>
                    <a:pt x="781261" y="6916"/>
                    <a:pt x="793572" y="19228"/>
                  </a:cubicBezTo>
                  <a:cubicBezTo>
                    <a:pt x="805884" y="31539"/>
                    <a:pt x="812800" y="48237"/>
                    <a:pt x="812800" y="65647"/>
                  </a:cubicBezTo>
                  <a:lnTo>
                    <a:pt x="812800" y="747153"/>
                  </a:lnTo>
                  <a:cubicBezTo>
                    <a:pt x="812800" y="764563"/>
                    <a:pt x="805884" y="781261"/>
                    <a:pt x="793572" y="793572"/>
                  </a:cubicBezTo>
                  <a:cubicBezTo>
                    <a:pt x="781261" y="805884"/>
                    <a:pt x="764563" y="812800"/>
                    <a:pt x="747153" y="812800"/>
                  </a:cubicBezTo>
                  <a:lnTo>
                    <a:pt x="65647" y="812800"/>
                  </a:lnTo>
                  <a:cubicBezTo>
                    <a:pt x="48237" y="812800"/>
                    <a:pt x="31539" y="805884"/>
                    <a:pt x="19228" y="793572"/>
                  </a:cubicBezTo>
                  <a:cubicBezTo>
                    <a:pt x="6916" y="781261"/>
                    <a:pt x="0" y="764563"/>
                    <a:pt x="0" y="747153"/>
                  </a:cubicBezTo>
                  <a:lnTo>
                    <a:pt x="0" y="65647"/>
                  </a:lnTo>
                  <a:cubicBezTo>
                    <a:pt x="0" y="48237"/>
                    <a:pt x="6916" y="31539"/>
                    <a:pt x="19228" y="19228"/>
                  </a:cubicBezTo>
                  <a:cubicBezTo>
                    <a:pt x="31539" y="6916"/>
                    <a:pt x="48237" y="0"/>
                    <a:pt x="65647" y="0"/>
                  </a:cubicBezTo>
                  <a:close/>
                </a:path>
              </a:pathLst>
            </a:custGeom>
            <a:solidFill>
              <a:srgbClr val="FFFFFF"/>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grpSp>
        <p:nvGrpSpPr>
          <p:cNvPr name="Group 6" id="6"/>
          <p:cNvGrpSpPr>
            <a:grpSpLocks noChangeAspect="true"/>
          </p:cNvGrpSpPr>
          <p:nvPr/>
        </p:nvGrpSpPr>
        <p:grpSpPr>
          <a:xfrm rot="0">
            <a:off x="1212607" y="1886814"/>
            <a:ext cx="3745160" cy="3745160"/>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4"/>
              <a:stretch>
                <a:fillRect l="0" t="0" r="-64273" b="0"/>
              </a:stretch>
            </a:blipFill>
          </p:spPr>
        </p:sp>
      </p:grpSp>
      <p:grpSp>
        <p:nvGrpSpPr>
          <p:cNvPr name="Group 8" id="8"/>
          <p:cNvGrpSpPr>
            <a:grpSpLocks noChangeAspect="true"/>
          </p:cNvGrpSpPr>
          <p:nvPr/>
        </p:nvGrpSpPr>
        <p:grpSpPr>
          <a:xfrm rot="0">
            <a:off x="5283767" y="5889149"/>
            <a:ext cx="3745160" cy="3745160"/>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16666" t="0" r="-16666" b="0"/>
              </a:stretch>
            </a:blipFill>
          </p:spPr>
        </p:sp>
      </p:grpSp>
      <p:grpSp>
        <p:nvGrpSpPr>
          <p:cNvPr name="Group 10" id="10"/>
          <p:cNvGrpSpPr/>
          <p:nvPr/>
        </p:nvGrpSpPr>
        <p:grpSpPr>
          <a:xfrm rot="0">
            <a:off x="1212607" y="5889149"/>
            <a:ext cx="3864042" cy="3745160"/>
            <a:chOff x="0" y="0"/>
            <a:chExt cx="887715" cy="860403"/>
          </a:xfrm>
        </p:grpSpPr>
        <p:sp>
          <p:nvSpPr>
            <p:cNvPr name="Freeform 11" id="11"/>
            <p:cNvSpPr/>
            <p:nvPr/>
          </p:nvSpPr>
          <p:spPr>
            <a:xfrm flipH="false" flipV="false" rot="0">
              <a:off x="0" y="0"/>
              <a:ext cx="887715" cy="860403"/>
            </a:xfrm>
            <a:custGeom>
              <a:avLst/>
              <a:gdLst/>
              <a:ahLst/>
              <a:cxnLst/>
              <a:rect r="r" b="b" t="t" l="l"/>
              <a:pathLst>
                <a:path h="860403" w="887715">
                  <a:moveTo>
                    <a:pt x="60107" y="0"/>
                  </a:moveTo>
                  <a:lnTo>
                    <a:pt x="827607" y="0"/>
                  </a:lnTo>
                  <a:cubicBezTo>
                    <a:pt x="860804" y="0"/>
                    <a:pt x="887715" y="26911"/>
                    <a:pt x="887715" y="60107"/>
                  </a:cubicBezTo>
                  <a:lnTo>
                    <a:pt x="887715" y="800296"/>
                  </a:lnTo>
                  <a:cubicBezTo>
                    <a:pt x="887715" y="816237"/>
                    <a:pt x="881382" y="831526"/>
                    <a:pt x="870110" y="842798"/>
                  </a:cubicBezTo>
                  <a:cubicBezTo>
                    <a:pt x="858837" y="854070"/>
                    <a:pt x="843549" y="860403"/>
                    <a:pt x="827607" y="860403"/>
                  </a:cubicBezTo>
                  <a:lnTo>
                    <a:pt x="60107" y="860403"/>
                  </a:lnTo>
                  <a:cubicBezTo>
                    <a:pt x="26911" y="860403"/>
                    <a:pt x="0" y="833492"/>
                    <a:pt x="0" y="800296"/>
                  </a:cubicBezTo>
                  <a:lnTo>
                    <a:pt x="0" y="60107"/>
                  </a:lnTo>
                  <a:cubicBezTo>
                    <a:pt x="0" y="44166"/>
                    <a:pt x="6333" y="28877"/>
                    <a:pt x="17605" y="17605"/>
                  </a:cubicBezTo>
                  <a:cubicBezTo>
                    <a:pt x="28877" y="6333"/>
                    <a:pt x="44166" y="0"/>
                    <a:pt x="60107" y="0"/>
                  </a:cubicBezTo>
                  <a:close/>
                </a:path>
              </a:pathLst>
            </a:custGeom>
            <a:solidFill>
              <a:srgbClr val="F0EDEB"/>
            </a:solidFill>
          </p:spPr>
        </p:sp>
        <p:sp>
          <p:nvSpPr>
            <p:cNvPr name="TextBox 12" id="12"/>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Freeform 13" id="13"/>
          <p:cNvSpPr/>
          <p:nvPr/>
        </p:nvSpPr>
        <p:spPr>
          <a:xfrm flipH="false" flipV="false" rot="0">
            <a:off x="5566323" y="2480972"/>
            <a:ext cx="1057275" cy="1057275"/>
          </a:xfrm>
          <a:custGeom>
            <a:avLst/>
            <a:gdLst/>
            <a:ahLst/>
            <a:cxnLst/>
            <a:rect r="r" b="b" t="t" l="l"/>
            <a:pathLst>
              <a:path h="1057275" w="1057275">
                <a:moveTo>
                  <a:pt x="0" y="0"/>
                </a:moveTo>
                <a:lnTo>
                  <a:pt x="1057275" y="0"/>
                </a:lnTo>
                <a:lnTo>
                  <a:pt x="1057275" y="1057275"/>
                </a:lnTo>
                <a:lnTo>
                  <a:pt x="0" y="10572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5566323" y="3599172"/>
            <a:ext cx="2972841" cy="523875"/>
          </a:xfrm>
          <a:prstGeom prst="rect">
            <a:avLst/>
          </a:prstGeom>
        </p:spPr>
        <p:txBody>
          <a:bodyPr anchor="t" rtlCol="false" tIns="0" lIns="0" bIns="0" rIns="0">
            <a:spAutoFit/>
          </a:bodyPr>
          <a:lstStyle/>
          <a:p>
            <a:pPr>
              <a:lnSpc>
                <a:spcPts val="4200"/>
              </a:lnSpc>
            </a:pPr>
            <a:r>
              <a:rPr lang="en-US" sz="3000">
                <a:solidFill>
                  <a:srgbClr val="3D1B10"/>
                </a:solidFill>
                <a:latin typeface="Glacial Indifference Bold"/>
              </a:rPr>
              <a:t>+4 PROJEKTE</a:t>
            </a:r>
          </a:p>
        </p:txBody>
      </p:sp>
      <p:sp>
        <p:nvSpPr>
          <p:cNvPr name="TextBox 15" id="15"/>
          <p:cNvSpPr txBox="true"/>
          <p:nvPr/>
        </p:nvSpPr>
        <p:spPr>
          <a:xfrm rot="0">
            <a:off x="5425045" y="4208772"/>
            <a:ext cx="3255397" cy="1016635"/>
          </a:xfrm>
          <a:prstGeom prst="rect">
            <a:avLst/>
          </a:prstGeom>
        </p:spPr>
        <p:txBody>
          <a:bodyPr anchor="t" rtlCol="false" tIns="0" lIns="0" bIns="0" rIns="0">
            <a:spAutoFit/>
          </a:bodyPr>
          <a:lstStyle/>
          <a:p>
            <a:pPr>
              <a:lnSpc>
                <a:spcPts val="2765"/>
              </a:lnSpc>
            </a:pPr>
            <a:r>
              <a:rPr lang="en-US" sz="1975">
                <a:solidFill>
                  <a:srgbClr val="3D1B10"/>
                </a:solidFill>
                <a:latin typeface="Open Sans Light"/>
              </a:rPr>
              <a:t>Mehr als Tausende von Kindern und Erwachsenen in der Gemeinde brauchen Sie</a:t>
            </a:r>
          </a:p>
        </p:txBody>
      </p:sp>
      <p:sp>
        <p:nvSpPr>
          <p:cNvPr name="TextBox 16" id="16"/>
          <p:cNvSpPr txBox="true"/>
          <p:nvPr/>
        </p:nvSpPr>
        <p:spPr>
          <a:xfrm rot="0">
            <a:off x="9441483" y="1332973"/>
            <a:ext cx="7817817" cy="1057275"/>
          </a:xfrm>
          <a:prstGeom prst="rect">
            <a:avLst/>
          </a:prstGeom>
        </p:spPr>
        <p:txBody>
          <a:bodyPr anchor="t" rtlCol="false" tIns="0" lIns="0" bIns="0" rIns="0">
            <a:spAutoFit/>
          </a:bodyPr>
          <a:lstStyle/>
          <a:p>
            <a:pPr>
              <a:lnSpc>
                <a:spcPts val="8399"/>
              </a:lnSpc>
            </a:pPr>
            <a:r>
              <a:rPr lang="en-US" sz="6999">
                <a:solidFill>
                  <a:srgbClr val="F0EDEB"/>
                </a:solidFill>
                <a:latin typeface="Glacial Indifference Bold"/>
              </a:rPr>
              <a:t>VISION &amp; MISSION</a:t>
            </a:r>
          </a:p>
        </p:txBody>
      </p:sp>
      <p:sp>
        <p:nvSpPr>
          <p:cNvPr name="TextBox 17" id="17"/>
          <p:cNvSpPr txBox="true"/>
          <p:nvPr/>
        </p:nvSpPr>
        <p:spPr>
          <a:xfrm rot="0">
            <a:off x="9441483" y="2563689"/>
            <a:ext cx="5244879" cy="523875"/>
          </a:xfrm>
          <a:prstGeom prst="rect">
            <a:avLst/>
          </a:prstGeom>
        </p:spPr>
        <p:txBody>
          <a:bodyPr anchor="t" rtlCol="false" tIns="0" lIns="0" bIns="0" rIns="0">
            <a:spAutoFit/>
          </a:bodyPr>
          <a:lstStyle/>
          <a:p>
            <a:pPr>
              <a:lnSpc>
                <a:spcPts val="4200"/>
              </a:lnSpc>
            </a:pPr>
            <a:r>
              <a:rPr lang="en-US" sz="3000">
                <a:solidFill>
                  <a:srgbClr val="F0EDEB"/>
                </a:solidFill>
                <a:latin typeface="Glacial Indifference Bold"/>
              </a:rPr>
              <a:t>VISION</a:t>
            </a:r>
          </a:p>
        </p:txBody>
      </p:sp>
      <p:sp>
        <p:nvSpPr>
          <p:cNvPr name="TextBox 18" id="18"/>
          <p:cNvSpPr txBox="true"/>
          <p:nvPr/>
        </p:nvSpPr>
        <p:spPr>
          <a:xfrm rot="0">
            <a:off x="9441483" y="3111976"/>
            <a:ext cx="7175582" cy="2111375"/>
          </a:xfrm>
          <a:prstGeom prst="rect">
            <a:avLst/>
          </a:prstGeom>
        </p:spPr>
        <p:txBody>
          <a:bodyPr anchor="t" rtlCol="false" tIns="0" lIns="0" bIns="0" rIns="0">
            <a:spAutoFit/>
          </a:bodyPr>
          <a:lstStyle/>
          <a:p>
            <a:pPr algn="just">
              <a:lnSpc>
                <a:spcPts val="2800"/>
              </a:lnSpc>
            </a:pPr>
            <a:r>
              <a:rPr lang="en-US" sz="2000">
                <a:solidFill>
                  <a:srgbClr val="F0EDEB"/>
                </a:solidFill>
                <a:latin typeface="Open Sans Light"/>
              </a:rPr>
              <a:t>Unsere Vision ist eine Welt der Chancengleichheit und Perspektiven, in der jeder Mensch die Möglichkeit hat, ein erfülltes Leben zu führen, frei von Zwängen, Armut und Mangel. Wir stellen uns eine Welt vor, in der der Zugang zu sauberem Wasser, Bildung und gesunder Nahrung ein Grundrecht und kein Privileg ist.</a:t>
            </a:r>
          </a:p>
        </p:txBody>
      </p:sp>
      <p:sp>
        <p:nvSpPr>
          <p:cNvPr name="TextBox 19" id="19"/>
          <p:cNvSpPr txBox="true"/>
          <p:nvPr/>
        </p:nvSpPr>
        <p:spPr>
          <a:xfrm rot="0">
            <a:off x="9441483" y="5465286"/>
            <a:ext cx="5244879" cy="523875"/>
          </a:xfrm>
          <a:prstGeom prst="rect">
            <a:avLst/>
          </a:prstGeom>
        </p:spPr>
        <p:txBody>
          <a:bodyPr anchor="t" rtlCol="false" tIns="0" lIns="0" bIns="0" rIns="0">
            <a:spAutoFit/>
          </a:bodyPr>
          <a:lstStyle/>
          <a:p>
            <a:pPr>
              <a:lnSpc>
                <a:spcPts val="4200"/>
              </a:lnSpc>
            </a:pPr>
            <a:r>
              <a:rPr lang="en-US" sz="3000">
                <a:solidFill>
                  <a:srgbClr val="FFFFFF"/>
                </a:solidFill>
                <a:latin typeface="Glacial Indifference Bold"/>
              </a:rPr>
              <a:t>MISSION</a:t>
            </a:r>
          </a:p>
        </p:txBody>
      </p:sp>
      <p:sp>
        <p:nvSpPr>
          <p:cNvPr name="TextBox 20" id="20"/>
          <p:cNvSpPr txBox="true"/>
          <p:nvPr/>
        </p:nvSpPr>
        <p:spPr>
          <a:xfrm rot="0">
            <a:off x="9441483" y="6057036"/>
            <a:ext cx="7175582" cy="3521075"/>
          </a:xfrm>
          <a:prstGeom prst="rect">
            <a:avLst/>
          </a:prstGeom>
        </p:spPr>
        <p:txBody>
          <a:bodyPr anchor="t" rtlCol="false" tIns="0" lIns="0" bIns="0" rIns="0">
            <a:spAutoFit/>
          </a:bodyPr>
          <a:lstStyle/>
          <a:p>
            <a:pPr algn="just">
              <a:lnSpc>
                <a:spcPts val="2800"/>
              </a:lnSpc>
            </a:pPr>
            <a:r>
              <a:rPr lang="en-US" sz="2000">
                <a:solidFill>
                  <a:srgbClr val="F0EDEB"/>
                </a:solidFill>
                <a:latin typeface="Open Sans Light"/>
              </a:rPr>
              <a:t>Unser Ziel ist es, Gemeinschaften in Entwicklungsländern durch den Zugang zu sauberem Wasser, Bildung und sicherer Landwirtschaft zu stärken und eine bessere Zukunft für Kinder zu schaffen. Wir glauben, dass wir durch den Bau von Brunnen, die Modernisierung und Unterstützung von Waisenhäusern und den Bau von Zäunen zur Verbesserung der Gesundheit, der wirtschaftlichen Lebensfähigkeit und der Zukunftschancen beitragen können. Unser Ziel ist es, die Gemeinden zu befähigen, ihre eigenen Herausforderungen zu bewältigen und eine bessere Zukunft zu schaffen.</a:t>
            </a:r>
          </a:p>
        </p:txBody>
      </p:sp>
      <p:sp>
        <p:nvSpPr>
          <p:cNvPr name="Freeform 21" id="21"/>
          <p:cNvSpPr/>
          <p:nvPr/>
        </p:nvSpPr>
        <p:spPr>
          <a:xfrm flipH="false" flipV="false" rot="0">
            <a:off x="1849875" y="6035312"/>
            <a:ext cx="1008568" cy="1008568"/>
          </a:xfrm>
          <a:custGeom>
            <a:avLst/>
            <a:gdLst/>
            <a:ahLst/>
            <a:cxnLst/>
            <a:rect r="r" b="b" t="t" l="l"/>
            <a:pathLst>
              <a:path h="1008568" w="1008568">
                <a:moveTo>
                  <a:pt x="0" y="0"/>
                </a:moveTo>
                <a:lnTo>
                  <a:pt x="1008569" y="0"/>
                </a:lnTo>
                <a:lnTo>
                  <a:pt x="1008569" y="1008568"/>
                </a:lnTo>
                <a:lnTo>
                  <a:pt x="0" y="100856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2" id="22"/>
          <p:cNvSpPr txBox="true"/>
          <p:nvPr/>
        </p:nvSpPr>
        <p:spPr>
          <a:xfrm rot="0">
            <a:off x="2898297" y="6574522"/>
            <a:ext cx="1975894" cy="489285"/>
          </a:xfrm>
          <a:prstGeom prst="rect">
            <a:avLst/>
          </a:prstGeom>
        </p:spPr>
        <p:txBody>
          <a:bodyPr anchor="t" rtlCol="false" tIns="0" lIns="0" bIns="0" rIns="0">
            <a:spAutoFit/>
          </a:bodyPr>
          <a:lstStyle/>
          <a:p>
            <a:pPr>
              <a:lnSpc>
                <a:spcPts val="4006"/>
              </a:lnSpc>
            </a:pPr>
            <a:r>
              <a:rPr lang="en-US" sz="2861">
                <a:solidFill>
                  <a:srgbClr val="3D1B10"/>
                </a:solidFill>
                <a:latin typeface="Glacial Indifference Bold"/>
              </a:rPr>
              <a:t>SPENDEN</a:t>
            </a:r>
          </a:p>
        </p:txBody>
      </p:sp>
      <p:sp>
        <p:nvSpPr>
          <p:cNvPr name="TextBox 23" id="23"/>
          <p:cNvSpPr txBox="true"/>
          <p:nvPr/>
        </p:nvSpPr>
        <p:spPr>
          <a:xfrm rot="0">
            <a:off x="1415065" y="7069326"/>
            <a:ext cx="3542702" cy="2323265"/>
          </a:xfrm>
          <a:prstGeom prst="rect">
            <a:avLst/>
          </a:prstGeom>
        </p:spPr>
        <p:txBody>
          <a:bodyPr anchor="t" rtlCol="false" tIns="0" lIns="0" bIns="0" rIns="0">
            <a:spAutoFit/>
          </a:bodyPr>
          <a:lstStyle/>
          <a:p>
            <a:pPr>
              <a:lnSpc>
                <a:spcPts val="2671"/>
              </a:lnSpc>
            </a:pPr>
            <a:r>
              <a:rPr lang="en-US" sz="1907">
                <a:solidFill>
                  <a:srgbClr val="3D1B10"/>
                </a:solidFill>
                <a:latin typeface="Open Sans Light"/>
              </a:rPr>
              <a:t>Wir sammeln Spenden, veranstalten Festivals, verkaufen Produkte und Dienstleistungen auf der ganzen Welt, und ein Teil unserer Erlöse geht an unsere Projekte in bedürftigen Ländern.</a:t>
            </a:r>
          </a:p>
        </p:txBody>
      </p:sp>
      <p:sp>
        <p:nvSpPr>
          <p:cNvPr name="TextBox 24" id="24"/>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FFFFFF"/>
                </a:solidFill>
                <a:latin typeface="Glacial Indifference Bold"/>
              </a:rPr>
              <a:t>THE-WORLD-NEEDS-YOU.COM</a:t>
            </a:r>
          </a:p>
        </p:txBody>
      </p:sp>
      <p:sp>
        <p:nvSpPr>
          <p:cNvPr name="Freeform 25" id="25"/>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10"/>
            <a:stretch>
              <a:fillRect l="0" t="-71378" r="0" b="-69442"/>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50201"/>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463119" y="1028700"/>
            <a:ext cx="5828213" cy="8742319"/>
            <a:chOff x="0" y="0"/>
            <a:chExt cx="6350000" cy="9525000"/>
          </a:xfrm>
        </p:grpSpPr>
        <p:sp>
          <p:nvSpPr>
            <p:cNvPr name="Freeform 4" id="4"/>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0" t="-890" r="0" b="-890"/>
              </a:stretch>
            </a:blipFill>
          </p:spPr>
        </p:sp>
      </p:grpSp>
      <p:grpSp>
        <p:nvGrpSpPr>
          <p:cNvPr name="Group 5" id="5"/>
          <p:cNvGrpSpPr/>
          <p:nvPr/>
        </p:nvGrpSpPr>
        <p:grpSpPr>
          <a:xfrm rot="0">
            <a:off x="8575286" y="4663982"/>
            <a:ext cx="2573113" cy="1704980"/>
            <a:chOff x="0" y="0"/>
            <a:chExt cx="677692" cy="449048"/>
          </a:xfrm>
        </p:grpSpPr>
        <p:sp>
          <p:nvSpPr>
            <p:cNvPr name="Freeform 6" id="6"/>
            <p:cNvSpPr/>
            <p:nvPr/>
          </p:nvSpPr>
          <p:spPr>
            <a:xfrm flipH="false" flipV="false" rot="0">
              <a:off x="0" y="0"/>
              <a:ext cx="677692" cy="449048"/>
            </a:xfrm>
            <a:custGeom>
              <a:avLst/>
              <a:gdLst/>
              <a:ahLst/>
              <a:cxnLst/>
              <a:rect r="r" b="b" t="t" l="l"/>
              <a:pathLst>
                <a:path h="449048" w="677692">
                  <a:moveTo>
                    <a:pt x="90263" y="0"/>
                  </a:moveTo>
                  <a:lnTo>
                    <a:pt x="587429" y="0"/>
                  </a:lnTo>
                  <a:cubicBezTo>
                    <a:pt x="637280" y="0"/>
                    <a:pt x="677692" y="40412"/>
                    <a:pt x="677692" y="90263"/>
                  </a:cubicBezTo>
                  <a:lnTo>
                    <a:pt x="677692" y="358785"/>
                  </a:lnTo>
                  <a:cubicBezTo>
                    <a:pt x="677692" y="408636"/>
                    <a:pt x="637280" y="449048"/>
                    <a:pt x="587429" y="449048"/>
                  </a:cubicBezTo>
                  <a:lnTo>
                    <a:pt x="90263" y="449048"/>
                  </a:lnTo>
                  <a:cubicBezTo>
                    <a:pt x="40412" y="449048"/>
                    <a:pt x="0" y="408636"/>
                    <a:pt x="0" y="358785"/>
                  </a:cubicBezTo>
                  <a:lnTo>
                    <a:pt x="0" y="90263"/>
                  </a:lnTo>
                  <a:cubicBezTo>
                    <a:pt x="0" y="40412"/>
                    <a:pt x="40412" y="0"/>
                    <a:pt x="90263" y="0"/>
                  </a:cubicBezTo>
                  <a:close/>
                </a:path>
              </a:pathLst>
            </a:custGeom>
            <a:solidFill>
              <a:srgbClr val="539FDD"/>
            </a:solidFill>
          </p:spPr>
        </p:sp>
        <p:sp>
          <p:nvSpPr>
            <p:cNvPr name="TextBox 7" id="7"/>
            <p:cNvSpPr txBox="true"/>
            <p:nvPr/>
          </p:nvSpPr>
          <p:spPr>
            <a:xfrm>
              <a:off x="0" y="-47625"/>
              <a:ext cx="812800" cy="860425"/>
            </a:xfrm>
            <a:prstGeom prst="rect">
              <a:avLst/>
            </a:prstGeom>
          </p:spPr>
          <p:txBody>
            <a:bodyPr anchor="ctr" rtlCol="false" tIns="50800" lIns="50800" bIns="50800" rIns="50800"/>
            <a:lstStyle/>
            <a:p>
              <a:pPr algn="ctr">
                <a:lnSpc>
                  <a:spcPts val="2800"/>
                </a:lnSpc>
              </a:pPr>
            </a:p>
          </p:txBody>
        </p:sp>
      </p:grpSp>
      <p:sp>
        <p:nvSpPr>
          <p:cNvPr name="TextBox 8" id="8"/>
          <p:cNvSpPr txBox="true"/>
          <p:nvPr/>
        </p:nvSpPr>
        <p:spPr>
          <a:xfrm rot="0">
            <a:off x="8821240" y="4895759"/>
            <a:ext cx="2081205" cy="863600"/>
          </a:xfrm>
          <a:prstGeom prst="rect">
            <a:avLst/>
          </a:prstGeom>
        </p:spPr>
        <p:txBody>
          <a:bodyPr anchor="t" rtlCol="false" tIns="0" lIns="0" bIns="0" rIns="0">
            <a:spAutoFit/>
          </a:bodyPr>
          <a:lstStyle/>
          <a:p>
            <a:pPr algn="ctr">
              <a:lnSpc>
                <a:spcPts val="7000"/>
              </a:lnSpc>
            </a:pPr>
            <a:r>
              <a:rPr lang="en-US" sz="5000">
                <a:solidFill>
                  <a:srgbClr val="FFFFFF"/>
                </a:solidFill>
                <a:latin typeface="Glacial Indifference Bold"/>
              </a:rPr>
              <a:t>WATER</a:t>
            </a:r>
          </a:p>
        </p:txBody>
      </p:sp>
      <p:sp>
        <p:nvSpPr>
          <p:cNvPr name="TextBox 9" id="9"/>
          <p:cNvSpPr txBox="true"/>
          <p:nvPr/>
        </p:nvSpPr>
        <p:spPr>
          <a:xfrm rot="0">
            <a:off x="8575286" y="5683159"/>
            <a:ext cx="2573113" cy="349250"/>
          </a:xfrm>
          <a:prstGeom prst="rect">
            <a:avLst/>
          </a:prstGeom>
        </p:spPr>
        <p:txBody>
          <a:bodyPr anchor="t" rtlCol="false" tIns="0" lIns="0" bIns="0" rIns="0">
            <a:spAutoFit/>
          </a:bodyPr>
          <a:lstStyle/>
          <a:p>
            <a:pPr algn="ctr">
              <a:lnSpc>
                <a:spcPts val="2800"/>
              </a:lnSpc>
            </a:pPr>
            <a:r>
              <a:rPr lang="en-US" sz="2000">
                <a:solidFill>
                  <a:srgbClr val="FFFFFF"/>
                </a:solidFill>
                <a:latin typeface="Open Sans Light"/>
              </a:rPr>
              <a:t>Brunnenbau</a:t>
            </a:r>
          </a:p>
        </p:txBody>
      </p:sp>
      <p:grpSp>
        <p:nvGrpSpPr>
          <p:cNvPr name="Group 10" id="10"/>
          <p:cNvGrpSpPr/>
          <p:nvPr/>
        </p:nvGrpSpPr>
        <p:grpSpPr>
          <a:xfrm rot="0">
            <a:off x="11475670" y="4663982"/>
            <a:ext cx="2573113" cy="1704980"/>
            <a:chOff x="0" y="0"/>
            <a:chExt cx="677692" cy="449048"/>
          </a:xfrm>
        </p:grpSpPr>
        <p:sp>
          <p:nvSpPr>
            <p:cNvPr name="Freeform 11" id="11"/>
            <p:cNvSpPr/>
            <p:nvPr/>
          </p:nvSpPr>
          <p:spPr>
            <a:xfrm flipH="false" flipV="false" rot="0">
              <a:off x="0" y="0"/>
              <a:ext cx="677692" cy="449048"/>
            </a:xfrm>
            <a:custGeom>
              <a:avLst/>
              <a:gdLst/>
              <a:ahLst/>
              <a:cxnLst/>
              <a:rect r="r" b="b" t="t" l="l"/>
              <a:pathLst>
                <a:path h="449048" w="677692">
                  <a:moveTo>
                    <a:pt x="90263" y="0"/>
                  </a:moveTo>
                  <a:lnTo>
                    <a:pt x="587429" y="0"/>
                  </a:lnTo>
                  <a:cubicBezTo>
                    <a:pt x="637280" y="0"/>
                    <a:pt x="677692" y="40412"/>
                    <a:pt x="677692" y="90263"/>
                  </a:cubicBezTo>
                  <a:lnTo>
                    <a:pt x="677692" y="358785"/>
                  </a:lnTo>
                  <a:cubicBezTo>
                    <a:pt x="677692" y="408636"/>
                    <a:pt x="637280" y="449048"/>
                    <a:pt x="587429" y="449048"/>
                  </a:cubicBezTo>
                  <a:lnTo>
                    <a:pt x="90263" y="449048"/>
                  </a:lnTo>
                  <a:cubicBezTo>
                    <a:pt x="40412" y="449048"/>
                    <a:pt x="0" y="408636"/>
                    <a:pt x="0" y="358785"/>
                  </a:cubicBezTo>
                  <a:lnTo>
                    <a:pt x="0" y="90263"/>
                  </a:lnTo>
                  <a:cubicBezTo>
                    <a:pt x="0" y="40412"/>
                    <a:pt x="40412" y="0"/>
                    <a:pt x="90263" y="0"/>
                  </a:cubicBezTo>
                  <a:close/>
                </a:path>
              </a:pathLst>
            </a:custGeom>
            <a:solidFill>
              <a:srgbClr val="07005C"/>
            </a:solidFill>
          </p:spPr>
        </p:sp>
        <p:sp>
          <p:nvSpPr>
            <p:cNvPr name="TextBox 12" id="12"/>
            <p:cNvSpPr txBox="true"/>
            <p:nvPr/>
          </p:nvSpPr>
          <p:spPr>
            <a:xfrm>
              <a:off x="0" y="-47625"/>
              <a:ext cx="812800" cy="860425"/>
            </a:xfrm>
            <a:prstGeom prst="rect">
              <a:avLst/>
            </a:prstGeom>
          </p:spPr>
          <p:txBody>
            <a:bodyPr anchor="ctr" rtlCol="false" tIns="50800" lIns="50800" bIns="50800" rIns="50800"/>
            <a:lstStyle/>
            <a:p>
              <a:pPr algn="ctr">
                <a:lnSpc>
                  <a:spcPts val="2800"/>
                </a:lnSpc>
              </a:pPr>
            </a:p>
          </p:txBody>
        </p:sp>
      </p:grpSp>
      <p:sp>
        <p:nvSpPr>
          <p:cNvPr name="TextBox 13" id="13"/>
          <p:cNvSpPr txBox="true"/>
          <p:nvPr/>
        </p:nvSpPr>
        <p:spPr>
          <a:xfrm rot="0">
            <a:off x="11721625" y="4905284"/>
            <a:ext cx="2081205" cy="748029"/>
          </a:xfrm>
          <a:prstGeom prst="rect">
            <a:avLst/>
          </a:prstGeom>
        </p:spPr>
        <p:txBody>
          <a:bodyPr anchor="t" rtlCol="false" tIns="0" lIns="0" bIns="0" rIns="0">
            <a:spAutoFit/>
          </a:bodyPr>
          <a:lstStyle/>
          <a:p>
            <a:pPr algn="ctr">
              <a:lnSpc>
                <a:spcPts val="6020"/>
              </a:lnSpc>
            </a:pPr>
            <a:r>
              <a:rPr lang="en-US" sz="4300">
                <a:solidFill>
                  <a:srgbClr val="FFFFFF"/>
                </a:solidFill>
                <a:latin typeface="Glacial Indifference Bold"/>
              </a:rPr>
              <a:t>WISSEN</a:t>
            </a:r>
          </a:p>
        </p:txBody>
      </p:sp>
      <p:sp>
        <p:nvSpPr>
          <p:cNvPr name="TextBox 14" id="14"/>
          <p:cNvSpPr txBox="true"/>
          <p:nvPr/>
        </p:nvSpPr>
        <p:spPr>
          <a:xfrm rot="0">
            <a:off x="11475670" y="5683159"/>
            <a:ext cx="2573113" cy="349250"/>
          </a:xfrm>
          <a:prstGeom prst="rect">
            <a:avLst/>
          </a:prstGeom>
        </p:spPr>
        <p:txBody>
          <a:bodyPr anchor="t" rtlCol="false" tIns="0" lIns="0" bIns="0" rIns="0">
            <a:spAutoFit/>
          </a:bodyPr>
          <a:lstStyle/>
          <a:p>
            <a:pPr algn="ctr">
              <a:lnSpc>
                <a:spcPts val="2800"/>
              </a:lnSpc>
            </a:pPr>
            <a:r>
              <a:rPr lang="en-US" sz="2000">
                <a:solidFill>
                  <a:srgbClr val="FFFFFF"/>
                </a:solidFill>
                <a:latin typeface="Open Sans Light"/>
              </a:rPr>
              <a:t>Wissen teilen</a:t>
            </a:r>
          </a:p>
        </p:txBody>
      </p:sp>
      <p:grpSp>
        <p:nvGrpSpPr>
          <p:cNvPr name="Group 15" id="15"/>
          <p:cNvGrpSpPr/>
          <p:nvPr/>
        </p:nvGrpSpPr>
        <p:grpSpPr>
          <a:xfrm rot="0">
            <a:off x="8575286" y="6483262"/>
            <a:ext cx="2573113" cy="1704980"/>
            <a:chOff x="0" y="0"/>
            <a:chExt cx="677692" cy="449048"/>
          </a:xfrm>
        </p:grpSpPr>
        <p:sp>
          <p:nvSpPr>
            <p:cNvPr name="Freeform 16" id="16"/>
            <p:cNvSpPr/>
            <p:nvPr/>
          </p:nvSpPr>
          <p:spPr>
            <a:xfrm flipH="false" flipV="false" rot="0">
              <a:off x="0" y="0"/>
              <a:ext cx="677692" cy="449048"/>
            </a:xfrm>
            <a:custGeom>
              <a:avLst/>
              <a:gdLst/>
              <a:ahLst/>
              <a:cxnLst/>
              <a:rect r="r" b="b" t="t" l="l"/>
              <a:pathLst>
                <a:path h="449048" w="677692">
                  <a:moveTo>
                    <a:pt x="90263" y="0"/>
                  </a:moveTo>
                  <a:lnTo>
                    <a:pt x="587429" y="0"/>
                  </a:lnTo>
                  <a:cubicBezTo>
                    <a:pt x="637280" y="0"/>
                    <a:pt x="677692" y="40412"/>
                    <a:pt x="677692" y="90263"/>
                  </a:cubicBezTo>
                  <a:lnTo>
                    <a:pt x="677692" y="358785"/>
                  </a:lnTo>
                  <a:cubicBezTo>
                    <a:pt x="677692" y="408636"/>
                    <a:pt x="637280" y="449048"/>
                    <a:pt x="587429" y="449048"/>
                  </a:cubicBezTo>
                  <a:lnTo>
                    <a:pt x="90263" y="449048"/>
                  </a:lnTo>
                  <a:cubicBezTo>
                    <a:pt x="40412" y="449048"/>
                    <a:pt x="0" y="408636"/>
                    <a:pt x="0" y="358785"/>
                  </a:cubicBezTo>
                  <a:lnTo>
                    <a:pt x="0" y="90263"/>
                  </a:lnTo>
                  <a:cubicBezTo>
                    <a:pt x="0" y="40412"/>
                    <a:pt x="40412" y="0"/>
                    <a:pt x="90263" y="0"/>
                  </a:cubicBezTo>
                  <a:close/>
                </a:path>
              </a:pathLst>
            </a:custGeom>
            <a:solidFill>
              <a:srgbClr val="60CB27"/>
            </a:solidFill>
          </p:spPr>
        </p:sp>
        <p:sp>
          <p:nvSpPr>
            <p:cNvPr name="TextBox 17" id="17"/>
            <p:cNvSpPr txBox="true"/>
            <p:nvPr/>
          </p:nvSpPr>
          <p:spPr>
            <a:xfrm>
              <a:off x="0" y="-47625"/>
              <a:ext cx="812800" cy="860425"/>
            </a:xfrm>
            <a:prstGeom prst="rect">
              <a:avLst/>
            </a:prstGeom>
          </p:spPr>
          <p:txBody>
            <a:bodyPr anchor="ctr" rtlCol="false" tIns="50800" lIns="50800" bIns="50800" rIns="50800"/>
            <a:lstStyle/>
            <a:p>
              <a:pPr algn="ctr">
                <a:lnSpc>
                  <a:spcPts val="2800"/>
                </a:lnSpc>
              </a:pPr>
            </a:p>
          </p:txBody>
        </p:sp>
      </p:grpSp>
      <p:sp>
        <p:nvSpPr>
          <p:cNvPr name="TextBox 18" id="18"/>
          <p:cNvSpPr txBox="true"/>
          <p:nvPr/>
        </p:nvSpPr>
        <p:spPr>
          <a:xfrm rot="0">
            <a:off x="8821240" y="6586452"/>
            <a:ext cx="2081205" cy="1403349"/>
          </a:xfrm>
          <a:prstGeom prst="rect">
            <a:avLst/>
          </a:prstGeom>
        </p:spPr>
        <p:txBody>
          <a:bodyPr anchor="t" rtlCol="false" tIns="0" lIns="0" bIns="0" rIns="0">
            <a:spAutoFit/>
          </a:bodyPr>
          <a:lstStyle/>
          <a:p>
            <a:pPr algn="ctr">
              <a:lnSpc>
                <a:spcPts val="5600"/>
              </a:lnSpc>
            </a:pPr>
            <a:r>
              <a:rPr lang="en-US" sz="4000">
                <a:solidFill>
                  <a:srgbClr val="FFFFFF"/>
                </a:solidFill>
                <a:latin typeface="Glacial Indifference Bold"/>
              </a:rPr>
              <a:t>WAISENHAUS</a:t>
            </a:r>
          </a:p>
        </p:txBody>
      </p:sp>
      <p:sp>
        <p:nvSpPr>
          <p:cNvPr name="TextBox 19" id="19"/>
          <p:cNvSpPr txBox="true"/>
          <p:nvPr/>
        </p:nvSpPr>
        <p:spPr>
          <a:xfrm rot="0">
            <a:off x="8539107" y="2038737"/>
            <a:ext cx="7435724" cy="1600200"/>
          </a:xfrm>
          <a:prstGeom prst="rect">
            <a:avLst/>
          </a:prstGeom>
        </p:spPr>
        <p:txBody>
          <a:bodyPr anchor="t" rtlCol="false" tIns="0" lIns="0" bIns="0" rIns="0">
            <a:spAutoFit/>
          </a:bodyPr>
          <a:lstStyle/>
          <a:p>
            <a:pPr>
              <a:lnSpc>
                <a:spcPts val="6360"/>
              </a:lnSpc>
            </a:pPr>
            <a:r>
              <a:rPr lang="en-US" sz="5300">
                <a:solidFill>
                  <a:srgbClr val="FFFFFF"/>
                </a:solidFill>
                <a:latin typeface="Glacial Indifference Bold"/>
              </a:rPr>
              <a:t>PROJECTS IN </a:t>
            </a:r>
          </a:p>
          <a:p>
            <a:pPr>
              <a:lnSpc>
                <a:spcPts val="6360"/>
              </a:lnSpc>
            </a:pPr>
            <a:r>
              <a:rPr lang="en-US" sz="5300">
                <a:solidFill>
                  <a:srgbClr val="FFFFFF"/>
                </a:solidFill>
                <a:latin typeface="Glacial Indifference Bold"/>
              </a:rPr>
              <a:t>TANZANIA</a:t>
            </a:r>
          </a:p>
        </p:txBody>
      </p:sp>
      <p:sp>
        <p:nvSpPr>
          <p:cNvPr name="TextBox 20" id="20"/>
          <p:cNvSpPr txBox="true"/>
          <p:nvPr/>
        </p:nvSpPr>
        <p:spPr>
          <a:xfrm rot="0">
            <a:off x="8539107" y="3507175"/>
            <a:ext cx="7435724" cy="514350"/>
          </a:xfrm>
          <a:prstGeom prst="rect">
            <a:avLst/>
          </a:prstGeom>
        </p:spPr>
        <p:txBody>
          <a:bodyPr anchor="t" rtlCol="false" tIns="0" lIns="0" bIns="0" rIns="0">
            <a:spAutoFit/>
          </a:bodyPr>
          <a:lstStyle/>
          <a:p>
            <a:pPr>
              <a:lnSpc>
                <a:spcPts val="4200"/>
              </a:lnSpc>
            </a:pPr>
            <a:r>
              <a:rPr lang="en-US" sz="3000">
                <a:solidFill>
                  <a:srgbClr val="FFFFFF"/>
                </a:solidFill>
                <a:latin typeface="Open Sans Light"/>
              </a:rPr>
              <a:t>Geben, um länger zu leben.</a:t>
            </a:r>
          </a:p>
        </p:txBody>
      </p:sp>
      <p:sp>
        <p:nvSpPr>
          <p:cNvPr name="TextBox 21" id="21"/>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FFFFFF"/>
                </a:solidFill>
                <a:latin typeface="Glacial Indifference Bold"/>
              </a:rPr>
              <a:t>THE-WORLD-NEEDS-YOU.COM</a:t>
            </a:r>
          </a:p>
        </p:txBody>
      </p:sp>
      <p:sp>
        <p:nvSpPr>
          <p:cNvPr name="Freeform 22" id="22"/>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5"/>
            <a:stretch>
              <a:fillRect l="0" t="-71378" r="0" b="-69442"/>
            </a:stretch>
          </a:blipFill>
        </p:spPr>
      </p:sp>
      <p:grpSp>
        <p:nvGrpSpPr>
          <p:cNvPr name="Group 23" id="23"/>
          <p:cNvGrpSpPr/>
          <p:nvPr/>
        </p:nvGrpSpPr>
        <p:grpSpPr>
          <a:xfrm rot="0">
            <a:off x="11510105" y="6483262"/>
            <a:ext cx="2573113" cy="1704980"/>
            <a:chOff x="0" y="0"/>
            <a:chExt cx="677692" cy="449048"/>
          </a:xfrm>
        </p:grpSpPr>
        <p:sp>
          <p:nvSpPr>
            <p:cNvPr name="Freeform 24" id="24"/>
            <p:cNvSpPr/>
            <p:nvPr/>
          </p:nvSpPr>
          <p:spPr>
            <a:xfrm flipH="false" flipV="false" rot="0">
              <a:off x="0" y="0"/>
              <a:ext cx="677692" cy="449048"/>
            </a:xfrm>
            <a:custGeom>
              <a:avLst/>
              <a:gdLst/>
              <a:ahLst/>
              <a:cxnLst/>
              <a:rect r="r" b="b" t="t" l="l"/>
              <a:pathLst>
                <a:path h="449048" w="677692">
                  <a:moveTo>
                    <a:pt x="90263" y="0"/>
                  </a:moveTo>
                  <a:lnTo>
                    <a:pt x="587429" y="0"/>
                  </a:lnTo>
                  <a:cubicBezTo>
                    <a:pt x="637280" y="0"/>
                    <a:pt x="677692" y="40412"/>
                    <a:pt x="677692" y="90263"/>
                  </a:cubicBezTo>
                  <a:lnTo>
                    <a:pt x="677692" y="358785"/>
                  </a:lnTo>
                  <a:cubicBezTo>
                    <a:pt x="677692" y="408636"/>
                    <a:pt x="637280" y="449048"/>
                    <a:pt x="587429" y="449048"/>
                  </a:cubicBezTo>
                  <a:lnTo>
                    <a:pt x="90263" y="449048"/>
                  </a:lnTo>
                  <a:cubicBezTo>
                    <a:pt x="40412" y="449048"/>
                    <a:pt x="0" y="408636"/>
                    <a:pt x="0" y="358785"/>
                  </a:cubicBezTo>
                  <a:lnTo>
                    <a:pt x="0" y="90263"/>
                  </a:lnTo>
                  <a:cubicBezTo>
                    <a:pt x="0" y="40412"/>
                    <a:pt x="40412" y="0"/>
                    <a:pt x="90263" y="0"/>
                  </a:cubicBezTo>
                  <a:close/>
                </a:path>
              </a:pathLst>
            </a:custGeom>
            <a:solidFill>
              <a:srgbClr val="BF0000"/>
            </a:solidFill>
          </p:spPr>
        </p:sp>
        <p:sp>
          <p:nvSpPr>
            <p:cNvPr name="TextBox 25" id="25"/>
            <p:cNvSpPr txBox="true"/>
            <p:nvPr/>
          </p:nvSpPr>
          <p:spPr>
            <a:xfrm>
              <a:off x="0" y="-47625"/>
              <a:ext cx="812800" cy="860425"/>
            </a:xfrm>
            <a:prstGeom prst="rect">
              <a:avLst/>
            </a:prstGeom>
          </p:spPr>
          <p:txBody>
            <a:bodyPr anchor="ctr" rtlCol="false" tIns="50800" lIns="50800" bIns="50800" rIns="50800"/>
            <a:lstStyle/>
            <a:p>
              <a:pPr algn="ctr">
                <a:lnSpc>
                  <a:spcPts val="2800"/>
                </a:lnSpc>
              </a:pPr>
            </a:p>
          </p:txBody>
        </p:sp>
      </p:grpSp>
      <p:sp>
        <p:nvSpPr>
          <p:cNvPr name="TextBox 26" id="26"/>
          <p:cNvSpPr txBox="true"/>
          <p:nvPr/>
        </p:nvSpPr>
        <p:spPr>
          <a:xfrm rot="0">
            <a:off x="11756059" y="6762664"/>
            <a:ext cx="2081205" cy="497839"/>
          </a:xfrm>
          <a:prstGeom prst="rect">
            <a:avLst/>
          </a:prstGeom>
        </p:spPr>
        <p:txBody>
          <a:bodyPr anchor="t" rtlCol="false" tIns="0" lIns="0" bIns="0" rIns="0">
            <a:spAutoFit/>
          </a:bodyPr>
          <a:lstStyle/>
          <a:p>
            <a:pPr algn="ctr">
              <a:lnSpc>
                <a:spcPts val="4060"/>
              </a:lnSpc>
            </a:pPr>
            <a:r>
              <a:rPr lang="en-US" sz="2900">
                <a:solidFill>
                  <a:srgbClr val="FFFFFF"/>
                </a:solidFill>
                <a:latin typeface="Glacial Indifference Bold"/>
              </a:rPr>
              <a:t>SICHERHEIT</a:t>
            </a:r>
          </a:p>
        </p:txBody>
      </p:sp>
      <p:sp>
        <p:nvSpPr>
          <p:cNvPr name="TextBox 27" id="27"/>
          <p:cNvSpPr txBox="true"/>
          <p:nvPr/>
        </p:nvSpPr>
        <p:spPr>
          <a:xfrm rot="0">
            <a:off x="11475670" y="7531014"/>
            <a:ext cx="2573113" cy="349250"/>
          </a:xfrm>
          <a:prstGeom prst="rect">
            <a:avLst/>
          </a:prstGeom>
        </p:spPr>
        <p:txBody>
          <a:bodyPr anchor="t" rtlCol="false" tIns="0" lIns="0" bIns="0" rIns="0">
            <a:spAutoFit/>
          </a:bodyPr>
          <a:lstStyle/>
          <a:p>
            <a:pPr algn="ctr">
              <a:lnSpc>
                <a:spcPts val="2800"/>
              </a:lnSpc>
            </a:pPr>
            <a:r>
              <a:rPr lang="en-US" sz="2000">
                <a:solidFill>
                  <a:srgbClr val="FFFFFF"/>
                </a:solidFill>
                <a:latin typeface="Open Sans Light"/>
              </a:rPr>
              <a:t>ZAUNBAU</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139291" y="2147655"/>
            <a:ext cx="1284469" cy="176614"/>
          </a:xfrm>
          <a:custGeom>
            <a:avLst/>
            <a:gdLst/>
            <a:ahLst/>
            <a:cxnLst/>
            <a:rect r="r" b="b" t="t" l="l"/>
            <a:pathLst>
              <a:path h="176614" w="1284469">
                <a:moveTo>
                  <a:pt x="0" y="0"/>
                </a:moveTo>
                <a:lnTo>
                  <a:pt x="1284469" y="0"/>
                </a:lnTo>
                <a:lnTo>
                  <a:pt x="1284469" y="176615"/>
                </a:lnTo>
                <a:lnTo>
                  <a:pt x="0" y="1766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168904" y="592968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028700" y="6310551"/>
            <a:ext cx="1140204" cy="1260763"/>
          </a:xfrm>
          <a:custGeom>
            <a:avLst/>
            <a:gdLst/>
            <a:ahLst/>
            <a:cxnLst/>
            <a:rect r="r" b="b" t="t" l="l"/>
            <a:pathLst>
              <a:path h="1260763" w="1140204">
                <a:moveTo>
                  <a:pt x="0" y="0"/>
                </a:moveTo>
                <a:lnTo>
                  <a:pt x="1140204" y="0"/>
                </a:lnTo>
                <a:lnTo>
                  <a:pt x="1140204" y="1260763"/>
                </a:lnTo>
                <a:lnTo>
                  <a:pt x="0" y="126076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0579505" y="1611435"/>
            <a:ext cx="1284469" cy="176614"/>
          </a:xfrm>
          <a:custGeom>
            <a:avLst/>
            <a:gdLst/>
            <a:ahLst/>
            <a:cxnLst/>
            <a:rect r="r" b="b" t="t" l="l"/>
            <a:pathLst>
              <a:path h="176614" w="1284469">
                <a:moveTo>
                  <a:pt x="0" y="0"/>
                </a:moveTo>
                <a:lnTo>
                  <a:pt x="1284469" y="0"/>
                </a:lnTo>
                <a:lnTo>
                  <a:pt x="1284469" y="176615"/>
                </a:lnTo>
                <a:lnTo>
                  <a:pt x="0" y="1766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0638730" y="5344118"/>
            <a:ext cx="1284469" cy="176614"/>
          </a:xfrm>
          <a:custGeom>
            <a:avLst/>
            <a:gdLst/>
            <a:ahLst/>
            <a:cxnLst/>
            <a:rect r="r" b="b" t="t" l="l"/>
            <a:pathLst>
              <a:path h="176614" w="1284469">
                <a:moveTo>
                  <a:pt x="0" y="0"/>
                </a:moveTo>
                <a:lnTo>
                  <a:pt x="1284468" y="0"/>
                </a:lnTo>
                <a:lnTo>
                  <a:pt x="1284468"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286851" y="5767077"/>
            <a:ext cx="1140204" cy="1176570"/>
          </a:xfrm>
          <a:custGeom>
            <a:avLst/>
            <a:gdLst/>
            <a:ahLst/>
            <a:cxnLst/>
            <a:rect r="r" b="b" t="t" l="l"/>
            <a:pathLst>
              <a:path h="1176570" w="1140204">
                <a:moveTo>
                  <a:pt x="0" y="0"/>
                </a:moveTo>
                <a:lnTo>
                  <a:pt x="1140203" y="0"/>
                </a:lnTo>
                <a:lnTo>
                  <a:pt x="1140203" y="1176571"/>
                </a:lnTo>
                <a:lnTo>
                  <a:pt x="0" y="117657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10"/>
            <a:stretch>
              <a:fillRect l="0" t="-71378" r="0" b="-69442"/>
            </a:stretch>
          </a:blipFill>
        </p:spPr>
      </p:sp>
      <p:sp>
        <p:nvSpPr>
          <p:cNvPr name="Freeform 10" id="10"/>
          <p:cNvSpPr/>
          <p:nvPr/>
        </p:nvSpPr>
        <p:spPr>
          <a:xfrm flipH="false" flipV="false" rot="0">
            <a:off x="9257238" y="1788050"/>
            <a:ext cx="1033971" cy="1033971"/>
          </a:xfrm>
          <a:custGeom>
            <a:avLst/>
            <a:gdLst/>
            <a:ahLst/>
            <a:cxnLst/>
            <a:rect r="r" b="b" t="t" l="l"/>
            <a:pathLst>
              <a:path h="1033971" w="1033971">
                <a:moveTo>
                  <a:pt x="0" y="0"/>
                </a:moveTo>
                <a:lnTo>
                  <a:pt x="1033972" y="0"/>
                </a:lnTo>
                <a:lnTo>
                  <a:pt x="1033972" y="1033971"/>
                </a:lnTo>
                <a:lnTo>
                  <a:pt x="0" y="10339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1028700" y="2433405"/>
            <a:ext cx="1021755" cy="1252150"/>
          </a:xfrm>
          <a:custGeom>
            <a:avLst/>
            <a:gdLst/>
            <a:ahLst/>
            <a:cxnLst/>
            <a:rect r="r" b="b" t="t" l="l"/>
            <a:pathLst>
              <a:path h="1252150" w="1021755">
                <a:moveTo>
                  <a:pt x="0" y="0"/>
                </a:moveTo>
                <a:lnTo>
                  <a:pt x="1021755" y="0"/>
                </a:lnTo>
                <a:lnTo>
                  <a:pt x="1021755" y="1252150"/>
                </a:lnTo>
                <a:lnTo>
                  <a:pt x="0" y="125215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2" id="12"/>
          <p:cNvSpPr txBox="true"/>
          <p:nvPr/>
        </p:nvSpPr>
        <p:spPr>
          <a:xfrm rot="0">
            <a:off x="1527845" y="1006434"/>
            <a:ext cx="9528338" cy="1057275"/>
          </a:xfrm>
          <a:prstGeom prst="rect">
            <a:avLst/>
          </a:prstGeom>
        </p:spPr>
        <p:txBody>
          <a:bodyPr anchor="t" rtlCol="false" tIns="0" lIns="0" bIns="0" rIns="0">
            <a:spAutoFit/>
          </a:bodyPr>
          <a:lstStyle/>
          <a:p>
            <a:pPr>
              <a:lnSpc>
                <a:spcPts val="8399"/>
              </a:lnSpc>
            </a:pPr>
            <a:r>
              <a:rPr lang="en-US" sz="6999">
                <a:solidFill>
                  <a:srgbClr val="572B17"/>
                </a:solidFill>
                <a:latin typeface="Glacial Indifference Bold"/>
              </a:rPr>
              <a:t>PROJEKTE</a:t>
            </a:r>
          </a:p>
        </p:txBody>
      </p:sp>
      <p:sp>
        <p:nvSpPr>
          <p:cNvPr name="TextBox 13" id="13"/>
          <p:cNvSpPr txBox="true"/>
          <p:nvPr/>
        </p:nvSpPr>
        <p:spPr>
          <a:xfrm rot="0">
            <a:off x="2139291" y="2366730"/>
            <a:ext cx="4812214"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WASSER</a:t>
            </a:r>
          </a:p>
        </p:txBody>
      </p:sp>
      <p:sp>
        <p:nvSpPr>
          <p:cNvPr name="TextBox 14" id="14"/>
          <p:cNvSpPr txBox="true"/>
          <p:nvPr/>
        </p:nvSpPr>
        <p:spPr>
          <a:xfrm rot="0">
            <a:off x="2139291" y="3011855"/>
            <a:ext cx="6974035" cy="2463800"/>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Die Schaffung von Zugang zu sauberem Wasser durch den Bau von Brunnen wird sich positiv auf die Landwirtschaft in der Region auswirken. Die Landwirte werden in der Lage sein, ihren Kaffeeanbau zu verdoppeln und die Qualität der Kaffeepflanzen zu verbessern. Dies wird zu einer drastischen Verbesserung der Qualität des erzeugten Kaffees und der Gesundheit der Gemeindemitglieder führen.</a:t>
            </a:r>
          </a:p>
        </p:txBody>
      </p:sp>
      <p:sp>
        <p:nvSpPr>
          <p:cNvPr name="TextBox 15" id="15"/>
          <p:cNvSpPr txBox="true"/>
          <p:nvPr/>
        </p:nvSpPr>
        <p:spPr>
          <a:xfrm rot="0">
            <a:off x="2168904" y="6675220"/>
            <a:ext cx="6974035" cy="2463800"/>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Investitionen in die Bildung kommen nicht nur dem Einzelnen zugute, sondern tragen auch zum allgemeinen Wachstum und Erfolg der Gemeinschaft bei. Durch den Zugang zu qualitativ hochwertiger Bildung erhält der Einzelne das nötige Rüstzeug und Wissen, um sein volles Potenzial auszuschöpfen und den Wandel in seiner Gemeinschaft voranzutreiben, insbesondere beim ökologischen Anbau.</a:t>
            </a:r>
          </a:p>
        </p:txBody>
      </p:sp>
      <p:sp>
        <p:nvSpPr>
          <p:cNvPr name="TextBox 16" id="16"/>
          <p:cNvSpPr txBox="true"/>
          <p:nvPr/>
        </p:nvSpPr>
        <p:spPr>
          <a:xfrm rot="0">
            <a:off x="10579505" y="2372911"/>
            <a:ext cx="6551936" cy="281622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Der Bau von Zäunen zum Schutz der Landwirte ist entscheidend für eine nachhaltige Landwirtschaft. Er sichert Ernten und Vieh und verringert Diebstahl und Schäden. Dies kommt den Landwirten und der Wirtschaft zugute, da es die Ernährungssicherheit und das Wirtschaftswachstum fördert. Diese Initiative gewährleistet die Sicherheit und den Wohlstand der Landwirte für eine nachhaltige Landwirtschaft.</a:t>
            </a:r>
          </a:p>
        </p:txBody>
      </p:sp>
      <p:sp>
        <p:nvSpPr>
          <p:cNvPr name="TextBox 17" id="17"/>
          <p:cNvSpPr txBox="true"/>
          <p:nvPr/>
        </p:nvSpPr>
        <p:spPr>
          <a:xfrm rot="0">
            <a:off x="10638730" y="6089650"/>
            <a:ext cx="6492712" cy="3168650"/>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Das Wohlergehen von Waisenkindern ist von entscheidender Bedeutung, und ohne familiäre Unterstützung stehen sie vor großen Herausforderungen. Die Verbesserung des Wohlbefindens durch Bildung, Unterstützung und Zugang zu grundlegenden Bedürfnissen kommt ihrem Leben und ihren Zukunftsaussichten zugute. Die Konzentration auf ihr Wohlergehen trägt zum Aufbau stärkerer Gemeinschaften bei.</a:t>
            </a:r>
          </a:p>
        </p:txBody>
      </p:sp>
      <p:sp>
        <p:nvSpPr>
          <p:cNvPr name="TextBox 18" id="18"/>
          <p:cNvSpPr txBox="true"/>
          <p:nvPr/>
        </p:nvSpPr>
        <p:spPr>
          <a:xfrm rot="0">
            <a:off x="2168904" y="6134877"/>
            <a:ext cx="4812214"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BILDUNG</a:t>
            </a:r>
          </a:p>
        </p:txBody>
      </p:sp>
      <p:sp>
        <p:nvSpPr>
          <p:cNvPr name="TextBox 19" id="19"/>
          <p:cNvSpPr txBox="true"/>
          <p:nvPr/>
        </p:nvSpPr>
        <p:spPr>
          <a:xfrm rot="0">
            <a:off x="10579505" y="1781160"/>
            <a:ext cx="4812214"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SICHERHEIT</a:t>
            </a:r>
          </a:p>
        </p:txBody>
      </p:sp>
      <p:sp>
        <p:nvSpPr>
          <p:cNvPr name="TextBox 20" id="20"/>
          <p:cNvSpPr txBox="true"/>
          <p:nvPr/>
        </p:nvSpPr>
        <p:spPr>
          <a:xfrm rot="0">
            <a:off x="10638730" y="5499100"/>
            <a:ext cx="4812214"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WAISENHAUS</a:t>
            </a:r>
          </a:p>
        </p:txBody>
      </p:sp>
      <p:sp>
        <p:nvSpPr>
          <p:cNvPr name="TextBox 21" id="21"/>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sp>
        <p:nvSpPr>
          <p:cNvPr name="Freeform 2" id="2"/>
          <p:cNvSpPr/>
          <p:nvPr/>
        </p:nvSpPr>
        <p:spPr>
          <a:xfrm flipH="false" flipV="false" rot="0">
            <a:off x="15974831" y="451768"/>
            <a:ext cx="1284469" cy="176614"/>
          </a:xfrm>
          <a:custGeom>
            <a:avLst/>
            <a:gdLst/>
            <a:ahLst/>
            <a:cxnLst/>
            <a:rect r="r" b="b" t="t" l="l"/>
            <a:pathLst>
              <a:path h="176614" w="1284469">
                <a:moveTo>
                  <a:pt x="0" y="0"/>
                </a:moveTo>
                <a:lnTo>
                  <a:pt x="1284469" y="0"/>
                </a:lnTo>
                <a:lnTo>
                  <a:pt x="1284469" y="176614"/>
                </a:lnTo>
                <a:lnTo>
                  <a:pt x="0" y="1766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1209710" y="1028700"/>
            <a:ext cx="5486400" cy="8229600"/>
            <a:chOff x="0" y="0"/>
            <a:chExt cx="6350000" cy="9525000"/>
          </a:xfrm>
        </p:grpSpPr>
        <p:sp>
          <p:nvSpPr>
            <p:cNvPr name="Freeform 4" id="4"/>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76742" t="0" r="-23257" b="0"/>
              </a:stretch>
            </a:blipFill>
          </p:spPr>
        </p:sp>
      </p:grpSp>
      <p:grpSp>
        <p:nvGrpSpPr>
          <p:cNvPr name="Group 5" id="5"/>
          <p:cNvGrpSpPr>
            <a:grpSpLocks noChangeAspect="true"/>
          </p:cNvGrpSpPr>
          <p:nvPr/>
        </p:nvGrpSpPr>
        <p:grpSpPr>
          <a:xfrm rot="0">
            <a:off x="6941032" y="1028700"/>
            <a:ext cx="3983108" cy="3983108"/>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16666" t="0" r="-16666" b="0"/>
              </a:stretch>
            </a:blipFill>
          </p:spPr>
        </p:sp>
      </p:grpSp>
      <p:grpSp>
        <p:nvGrpSpPr>
          <p:cNvPr name="Group 7" id="7"/>
          <p:cNvGrpSpPr>
            <a:grpSpLocks noChangeAspect="true"/>
          </p:cNvGrpSpPr>
          <p:nvPr/>
        </p:nvGrpSpPr>
        <p:grpSpPr>
          <a:xfrm rot="0">
            <a:off x="6941032" y="5275192"/>
            <a:ext cx="9957770" cy="3983108"/>
            <a:chOff x="0" y="0"/>
            <a:chExt cx="6350000" cy="2540000"/>
          </a:xfrm>
        </p:grpSpPr>
        <p:sp>
          <p:nvSpPr>
            <p:cNvPr name="Freeform 8" id="8"/>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6"/>
              <a:stretch>
                <a:fillRect l="0" t="-20312" r="0" b="-20312"/>
              </a:stretch>
            </a:blipFill>
          </p:spPr>
        </p:sp>
      </p:grpSp>
      <p:grpSp>
        <p:nvGrpSpPr>
          <p:cNvPr name="Group 9" id="9"/>
          <p:cNvGrpSpPr/>
          <p:nvPr/>
        </p:nvGrpSpPr>
        <p:grpSpPr>
          <a:xfrm rot="0">
            <a:off x="11171789" y="1028700"/>
            <a:ext cx="5727012" cy="3983108"/>
            <a:chOff x="0" y="0"/>
            <a:chExt cx="1167871" cy="812248"/>
          </a:xfrm>
        </p:grpSpPr>
        <p:sp>
          <p:nvSpPr>
            <p:cNvPr name="Freeform 10" id="10"/>
            <p:cNvSpPr/>
            <p:nvPr/>
          </p:nvSpPr>
          <p:spPr>
            <a:xfrm flipH="false" flipV="false" rot="0">
              <a:off x="0" y="0"/>
              <a:ext cx="1167871" cy="812248"/>
            </a:xfrm>
            <a:custGeom>
              <a:avLst/>
              <a:gdLst/>
              <a:ahLst/>
              <a:cxnLst/>
              <a:rect r="r" b="b" t="t" l="l"/>
              <a:pathLst>
                <a:path h="812248" w="1167871">
                  <a:moveTo>
                    <a:pt x="40555" y="0"/>
                  </a:moveTo>
                  <a:lnTo>
                    <a:pt x="1127316" y="0"/>
                  </a:lnTo>
                  <a:cubicBezTo>
                    <a:pt x="1149714" y="0"/>
                    <a:pt x="1167871" y="18157"/>
                    <a:pt x="1167871" y="40555"/>
                  </a:cubicBezTo>
                  <a:lnTo>
                    <a:pt x="1167871" y="771694"/>
                  </a:lnTo>
                  <a:cubicBezTo>
                    <a:pt x="1167871" y="782450"/>
                    <a:pt x="1163598" y="792765"/>
                    <a:pt x="1155993" y="800370"/>
                  </a:cubicBezTo>
                  <a:cubicBezTo>
                    <a:pt x="1148387" y="807976"/>
                    <a:pt x="1138072" y="812248"/>
                    <a:pt x="1127316" y="812248"/>
                  </a:cubicBezTo>
                  <a:lnTo>
                    <a:pt x="40555" y="812248"/>
                  </a:lnTo>
                  <a:cubicBezTo>
                    <a:pt x="29799" y="812248"/>
                    <a:pt x="19484" y="807976"/>
                    <a:pt x="11878" y="800370"/>
                  </a:cubicBezTo>
                  <a:cubicBezTo>
                    <a:pt x="4273" y="792765"/>
                    <a:pt x="0" y="782450"/>
                    <a:pt x="0" y="771694"/>
                  </a:cubicBezTo>
                  <a:lnTo>
                    <a:pt x="0" y="40555"/>
                  </a:lnTo>
                  <a:cubicBezTo>
                    <a:pt x="0" y="29799"/>
                    <a:pt x="4273" y="19484"/>
                    <a:pt x="11878" y="11878"/>
                  </a:cubicBezTo>
                  <a:cubicBezTo>
                    <a:pt x="19484" y="4273"/>
                    <a:pt x="29799" y="0"/>
                    <a:pt x="40555" y="0"/>
                  </a:cubicBezTo>
                  <a:close/>
                </a:path>
              </a:pathLst>
            </a:custGeom>
            <a:solidFill>
              <a:srgbClr val="71422C"/>
            </a:solidFill>
          </p:spPr>
        </p:sp>
        <p:sp>
          <p:nvSpPr>
            <p:cNvPr name="TextBox 11" id="11"/>
            <p:cNvSpPr txBox="true"/>
            <p:nvPr/>
          </p:nvSpPr>
          <p:spPr>
            <a:xfrm>
              <a:off x="0" y="-57150"/>
              <a:ext cx="812800" cy="869950"/>
            </a:xfrm>
            <a:prstGeom prst="rect">
              <a:avLst/>
            </a:prstGeom>
          </p:spPr>
          <p:txBody>
            <a:bodyPr anchor="ctr" rtlCol="false" tIns="50800" lIns="50800" bIns="50800" rIns="50800"/>
            <a:lstStyle/>
            <a:p>
              <a:pPr algn="ctr">
                <a:lnSpc>
                  <a:spcPts val="2800"/>
                </a:lnSpc>
              </a:pPr>
            </a:p>
          </p:txBody>
        </p:sp>
      </p:grpSp>
      <p:sp>
        <p:nvSpPr>
          <p:cNvPr name="TextBox 12" id="12"/>
          <p:cNvSpPr txBox="true"/>
          <p:nvPr/>
        </p:nvSpPr>
        <p:spPr>
          <a:xfrm rot="0">
            <a:off x="11535326" y="1451513"/>
            <a:ext cx="4999939" cy="695325"/>
          </a:xfrm>
          <a:prstGeom prst="rect">
            <a:avLst/>
          </a:prstGeom>
        </p:spPr>
        <p:txBody>
          <a:bodyPr anchor="t" rtlCol="false" tIns="0" lIns="0" bIns="0" rIns="0">
            <a:spAutoFit/>
          </a:bodyPr>
          <a:lstStyle/>
          <a:p>
            <a:pPr>
              <a:lnSpc>
                <a:spcPts val="5475"/>
              </a:lnSpc>
            </a:pPr>
            <a:r>
              <a:rPr lang="en-US" sz="4562">
                <a:solidFill>
                  <a:srgbClr val="F0EDEB"/>
                </a:solidFill>
                <a:latin typeface="Glacial Indifference Bold"/>
              </a:rPr>
              <a:t>WASSER</a:t>
            </a:r>
          </a:p>
        </p:txBody>
      </p:sp>
      <p:sp>
        <p:nvSpPr>
          <p:cNvPr name="TextBox 13" id="13"/>
          <p:cNvSpPr txBox="true"/>
          <p:nvPr/>
        </p:nvSpPr>
        <p:spPr>
          <a:xfrm rot="0">
            <a:off x="11535326" y="2257344"/>
            <a:ext cx="4681454" cy="523875"/>
          </a:xfrm>
          <a:prstGeom prst="rect">
            <a:avLst/>
          </a:prstGeom>
        </p:spPr>
        <p:txBody>
          <a:bodyPr anchor="t" rtlCol="false" tIns="0" lIns="0" bIns="0" rIns="0">
            <a:spAutoFit/>
          </a:bodyPr>
          <a:lstStyle/>
          <a:p>
            <a:pPr>
              <a:lnSpc>
                <a:spcPts val="4200"/>
              </a:lnSpc>
            </a:pPr>
            <a:r>
              <a:rPr lang="en-US" sz="3000">
                <a:solidFill>
                  <a:srgbClr val="F0EDEB"/>
                </a:solidFill>
                <a:latin typeface="Glacial Indifference Bold"/>
              </a:rPr>
              <a:t>BESCHREIBUNG</a:t>
            </a:r>
          </a:p>
        </p:txBody>
      </p:sp>
      <p:sp>
        <p:nvSpPr>
          <p:cNvPr name="TextBox 14" id="14"/>
          <p:cNvSpPr txBox="true"/>
          <p:nvPr/>
        </p:nvSpPr>
        <p:spPr>
          <a:xfrm rot="0">
            <a:off x="11535326" y="3304416"/>
            <a:ext cx="4681454" cy="1406525"/>
          </a:xfrm>
          <a:prstGeom prst="rect">
            <a:avLst/>
          </a:prstGeom>
        </p:spPr>
        <p:txBody>
          <a:bodyPr anchor="t" rtlCol="false" tIns="0" lIns="0" bIns="0" rIns="0">
            <a:spAutoFit/>
          </a:bodyPr>
          <a:lstStyle/>
          <a:p>
            <a:pPr algn="just">
              <a:lnSpc>
                <a:spcPts val="2800"/>
              </a:lnSpc>
            </a:pPr>
            <a:r>
              <a:rPr lang="en-US" sz="2000">
                <a:solidFill>
                  <a:srgbClr val="F0EDEB"/>
                </a:solidFill>
                <a:latin typeface="Open Sans Light"/>
              </a:rPr>
              <a:t>Dies wird sich nicht nur auf die Lebensqualität des Einzelnen auswirken, sondern auch auf die Wirtschaft Tansanias und die Rechte der Frauen.</a:t>
            </a:r>
          </a:p>
        </p:txBody>
      </p:sp>
      <p:sp>
        <p:nvSpPr>
          <p:cNvPr name="Freeform 15" id="15"/>
          <p:cNvSpPr/>
          <p:nvPr/>
        </p:nvSpPr>
        <p:spPr>
          <a:xfrm flipH="false" flipV="false" rot="0">
            <a:off x="1212607" y="73717"/>
            <a:ext cx="2246173" cy="932717"/>
          </a:xfrm>
          <a:custGeom>
            <a:avLst/>
            <a:gdLst/>
            <a:ahLst/>
            <a:cxnLst/>
            <a:rect r="r" b="b" t="t" l="l"/>
            <a:pathLst>
              <a:path h="932717" w="2246173">
                <a:moveTo>
                  <a:pt x="0" y="0"/>
                </a:moveTo>
                <a:lnTo>
                  <a:pt x="2246174" y="0"/>
                </a:lnTo>
                <a:lnTo>
                  <a:pt x="2246174" y="932717"/>
                </a:lnTo>
                <a:lnTo>
                  <a:pt x="0" y="932717"/>
                </a:lnTo>
                <a:lnTo>
                  <a:pt x="0" y="0"/>
                </a:lnTo>
                <a:close/>
              </a:path>
            </a:pathLst>
          </a:custGeom>
          <a:blipFill>
            <a:blip r:embed="rId7"/>
            <a:stretch>
              <a:fillRect l="0" t="-71378" r="0" b="-69442"/>
            </a:stretch>
          </a:blipFill>
        </p:spPr>
      </p:sp>
      <p:sp>
        <p:nvSpPr>
          <p:cNvPr name="TextBox 16" id="16"/>
          <p:cNvSpPr txBox="true"/>
          <p:nvPr/>
        </p:nvSpPr>
        <p:spPr>
          <a:xfrm rot="0">
            <a:off x="12293757" y="332113"/>
            <a:ext cx="3578921" cy="358775"/>
          </a:xfrm>
          <a:prstGeom prst="rect">
            <a:avLst/>
          </a:prstGeom>
        </p:spPr>
        <p:txBody>
          <a:bodyPr anchor="t" rtlCol="false" tIns="0" lIns="0" bIns="0" rIns="0">
            <a:spAutoFit/>
          </a:bodyPr>
          <a:lstStyle/>
          <a:p>
            <a:pPr algn="r">
              <a:lnSpc>
                <a:spcPts val="2800"/>
              </a:lnSpc>
            </a:pPr>
            <a:r>
              <a:rPr lang="en-US" sz="2000">
                <a:solidFill>
                  <a:srgbClr val="050201"/>
                </a:solidFill>
                <a:latin typeface="Glacial Indifference Bold"/>
              </a:rPr>
              <a:t>THE-WORLD-NEEDS-YOU.COM</a:t>
            </a:r>
          </a:p>
        </p:txBody>
      </p:sp>
      <p:grpSp>
        <p:nvGrpSpPr>
          <p:cNvPr name="Group 17" id="17"/>
          <p:cNvGrpSpPr/>
          <p:nvPr/>
        </p:nvGrpSpPr>
        <p:grpSpPr>
          <a:xfrm rot="0">
            <a:off x="1810283" y="6920843"/>
            <a:ext cx="5727012" cy="2173675"/>
            <a:chOff x="0" y="0"/>
            <a:chExt cx="1167871" cy="443263"/>
          </a:xfrm>
        </p:grpSpPr>
        <p:sp>
          <p:nvSpPr>
            <p:cNvPr name="Freeform 18" id="18"/>
            <p:cNvSpPr/>
            <p:nvPr/>
          </p:nvSpPr>
          <p:spPr>
            <a:xfrm flipH="false" flipV="false" rot="0">
              <a:off x="0" y="0"/>
              <a:ext cx="1167871" cy="443263"/>
            </a:xfrm>
            <a:custGeom>
              <a:avLst/>
              <a:gdLst/>
              <a:ahLst/>
              <a:cxnLst/>
              <a:rect r="r" b="b" t="t" l="l"/>
              <a:pathLst>
                <a:path h="443263" w="1167871">
                  <a:moveTo>
                    <a:pt x="40555" y="0"/>
                  </a:moveTo>
                  <a:lnTo>
                    <a:pt x="1127316" y="0"/>
                  </a:lnTo>
                  <a:cubicBezTo>
                    <a:pt x="1149714" y="0"/>
                    <a:pt x="1167871" y="18157"/>
                    <a:pt x="1167871" y="40555"/>
                  </a:cubicBezTo>
                  <a:lnTo>
                    <a:pt x="1167871" y="402708"/>
                  </a:lnTo>
                  <a:cubicBezTo>
                    <a:pt x="1167871" y="413464"/>
                    <a:pt x="1163598" y="423779"/>
                    <a:pt x="1155993" y="431385"/>
                  </a:cubicBezTo>
                  <a:cubicBezTo>
                    <a:pt x="1148387" y="438990"/>
                    <a:pt x="1138072" y="443263"/>
                    <a:pt x="1127316" y="443263"/>
                  </a:cubicBezTo>
                  <a:lnTo>
                    <a:pt x="40555" y="443263"/>
                  </a:lnTo>
                  <a:cubicBezTo>
                    <a:pt x="29799" y="443263"/>
                    <a:pt x="19484" y="438990"/>
                    <a:pt x="11878" y="431385"/>
                  </a:cubicBezTo>
                  <a:cubicBezTo>
                    <a:pt x="4273" y="423779"/>
                    <a:pt x="0" y="413464"/>
                    <a:pt x="0" y="402708"/>
                  </a:cubicBezTo>
                  <a:lnTo>
                    <a:pt x="0" y="40555"/>
                  </a:lnTo>
                  <a:cubicBezTo>
                    <a:pt x="0" y="29799"/>
                    <a:pt x="4273" y="19484"/>
                    <a:pt x="11878" y="11878"/>
                  </a:cubicBezTo>
                  <a:cubicBezTo>
                    <a:pt x="19484" y="4273"/>
                    <a:pt x="29799" y="0"/>
                    <a:pt x="40555" y="0"/>
                  </a:cubicBezTo>
                  <a:close/>
                </a:path>
              </a:pathLst>
            </a:custGeom>
            <a:solidFill>
              <a:srgbClr val="BF0000"/>
            </a:solidFill>
          </p:spPr>
        </p:sp>
        <p:sp>
          <p:nvSpPr>
            <p:cNvPr name="TextBox 19" id="19"/>
            <p:cNvSpPr txBox="true"/>
            <p:nvPr/>
          </p:nvSpPr>
          <p:spPr>
            <a:xfrm>
              <a:off x="0" y="-47625"/>
              <a:ext cx="812800" cy="860425"/>
            </a:xfrm>
            <a:prstGeom prst="rect">
              <a:avLst/>
            </a:prstGeom>
          </p:spPr>
          <p:txBody>
            <a:bodyPr anchor="ctr" rtlCol="false" tIns="50800" lIns="50800" bIns="50800" rIns="50800"/>
            <a:lstStyle/>
            <a:p>
              <a:pPr algn="ctr">
                <a:lnSpc>
                  <a:spcPts val="2800"/>
                </a:lnSpc>
              </a:pPr>
            </a:p>
          </p:txBody>
        </p:sp>
      </p:grpSp>
      <p:sp>
        <p:nvSpPr>
          <p:cNvPr name="TextBox 20" id="20"/>
          <p:cNvSpPr txBox="true"/>
          <p:nvPr/>
        </p:nvSpPr>
        <p:spPr>
          <a:xfrm rot="0">
            <a:off x="2276369" y="8043399"/>
            <a:ext cx="4729226" cy="701675"/>
          </a:xfrm>
          <a:prstGeom prst="rect">
            <a:avLst/>
          </a:prstGeom>
        </p:spPr>
        <p:txBody>
          <a:bodyPr anchor="t" rtlCol="false" tIns="0" lIns="0" bIns="0" rIns="0">
            <a:spAutoFit/>
          </a:bodyPr>
          <a:lstStyle/>
          <a:p>
            <a:pPr algn="just">
              <a:lnSpc>
                <a:spcPts val="2800"/>
              </a:lnSpc>
            </a:pPr>
            <a:r>
              <a:rPr lang="en-US" sz="2000">
                <a:solidFill>
                  <a:srgbClr val="FFFFFF"/>
                </a:solidFill>
                <a:latin typeface="Open Sans Light"/>
              </a:rPr>
              <a:t>Ein mutiges Unternehmen, das bereit ist, eine lebende Legende zu werden.</a:t>
            </a:r>
          </a:p>
        </p:txBody>
      </p:sp>
      <p:sp>
        <p:nvSpPr>
          <p:cNvPr name="TextBox 21" id="21"/>
          <p:cNvSpPr txBox="true"/>
          <p:nvPr/>
        </p:nvSpPr>
        <p:spPr>
          <a:xfrm rot="0">
            <a:off x="2276369" y="7190546"/>
            <a:ext cx="4664663" cy="606424"/>
          </a:xfrm>
          <a:prstGeom prst="rect">
            <a:avLst/>
          </a:prstGeom>
        </p:spPr>
        <p:txBody>
          <a:bodyPr anchor="t" rtlCol="false" tIns="0" lIns="0" bIns="0" rIns="0">
            <a:spAutoFit/>
          </a:bodyPr>
          <a:lstStyle/>
          <a:p>
            <a:pPr>
              <a:lnSpc>
                <a:spcPts val="4900"/>
              </a:lnSpc>
            </a:pPr>
            <a:r>
              <a:rPr lang="en-US" sz="3500">
                <a:solidFill>
                  <a:srgbClr val="FFFFFF"/>
                </a:solidFill>
                <a:latin typeface="Glacial Indifference Bold"/>
              </a:rPr>
              <a:t>VISIONARY COMPANY</a:t>
            </a:r>
          </a:p>
        </p:txBody>
      </p:sp>
      <p:sp>
        <p:nvSpPr>
          <p:cNvPr name="TextBox 22" id="22"/>
          <p:cNvSpPr txBox="true"/>
          <p:nvPr/>
        </p:nvSpPr>
        <p:spPr>
          <a:xfrm rot="0">
            <a:off x="11535326" y="2821816"/>
            <a:ext cx="4681454" cy="349250"/>
          </a:xfrm>
          <a:prstGeom prst="rect">
            <a:avLst/>
          </a:prstGeom>
        </p:spPr>
        <p:txBody>
          <a:bodyPr anchor="t" rtlCol="false" tIns="0" lIns="0" bIns="0" rIns="0">
            <a:spAutoFit/>
          </a:bodyPr>
          <a:lstStyle/>
          <a:p>
            <a:pPr algn="just">
              <a:lnSpc>
                <a:spcPts val="2800"/>
              </a:lnSpc>
            </a:pPr>
            <a:r>
              <a:rPr lang="en-US" sz="2000">
                <a:solidFill>
                  <a:srgbClr val="F0EDEB"/>
                </a:solidFill>
                <a:latin typeface="Open Sans Light"/>
              </a:rPr>
              <a:t>Bau von Brunnen.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0ED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152245" y="1557338"/>
            <a:ext cx="4506418" cy="4506418"/>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25117" t="0" r="-25117" b="0"/>
              </a:stretch>
            </a:blipFill>
          </p:spPr>
        </p:sp>
      </p:grpSp>
      <p:sp>
        <p:nvSpPr>
          <p:cNvPr name="Freeform 4" id="4"/>
          <p:cNvSpPr/>
          <p:nvPr/>
        </p:nvSpPr>
        <p:spPr>
          <a:xfrm flipH="false" flipV="false" rot="0">
            <a:off x="2679473" y="2081614"/>
            <a:ext cx="1284469" cy="176614"/>
          </a:xfrm>
          <a:custGeom>
            <a:avLst/>
            <a:gdLst/>
            <a:ahLst/>
            <a:cxnLst/>
            <a:rect r="r" b="b" t="t" l="l"/>
            <a:pathLst>
              <a:path h="176614" w="1284469">
                <a:moveTo>
                  <a:pt x="0" y="0"/>
                </a:moveTo>
                <a:lnTo>
                  <a:pt x="1284469" y="0"/>
                </a:lnTo>
                <a:lnTo>
                  <a:pt x="1284469" y="176615"/>
                </a:lnTo>
                <a:lnTo>
                  <a:pt x="0" y="1766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386819" y="2467779"/>
            <a:ext cx="1021755" cy="1252150"/>
          </a:xfrm>
          <a:custGeom>
            <a:avLst/>
            <a:gdLst/>
            <a:ahLst/>
            <a:cxnLst/>
            <a:rect r="r" b="b" t="t" l="l"/>
            <a:pathLst>
              <a:path h="1252150" w="1021755">
                <a:moveTo>
                  <a:pt x="0" y="0"/>
                </a:moveTo>
                <a:lnTo>
                  <a:pt x="1021754" y="0"/>
                </a:lnTo>
                <a:lnTo>
                  <a:pt x="1021754" y="1252150"/>
                </a:lnTo>
                <a:lnTo>
                  <a:pt x="0" y="12521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357207" y="1028700"/>
            <a:ext cx="9528338" cy="1057275"/>
          </a:xfrm>
          <a:prstGeom prst="rect">
            <a:avLst/>
          </a:prstGeom>
        </p:spPr>
        <p:txBody>
          <a:bodyPr anchor="t" rtlCol="false" tIns="0" lIns="0" bIns="0" rIns="0">
            <a:spAutoFit/>
          </a:bodyPr>
          <a:lstStyle/>
          <a:p>
            <a:pPr>
              <a:lnSpc>
                <a:spcPts val="8399"/>
              </a:lnSpc>
            </a:pPr>
            <a:r>
              <a:rPr lang="en-US" sz="6999">
                <a:solidFill>
                  <a:srgbClr val="572B17"/>
                </a:solidFill>
                <a:latin typeface="Glacial Indifference Bold"/>
              </a:rPr>
              <a:t>ARUSHA</a:t>
            </a:r>
          </a:p>
        </p:txBody>
      </p:sp>
      <p:sp>
        <p:nvSpPr>
          <p:cNvPr name="TextBox 7" id="7"/>
          <p:cNvSpPr txBox="true"/>
          <p:nvPr/>
        </p:nvSpPr>
        <p:spPr>
          <a:xfrm rot="0">
            <a:off x="2679473" y="2401104"/>
            <a:ext cx="4812214"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WASSER</a:t>
            </a:r>
          </a:p>
        </p:txBody>
      </p:sp>
      <p:sp>
        <p:nvSpPr>
          <p:cNvPr name="TextBox 8" id="8"/>
          <p:cNvSpPr txBox="true"/>
          <p:nvPr/>
        </p:nvSpPr>
        <p:spPr>
          <a:xfrm rot="0">
            <a:off x="2679473" y="2992854"/>
            <a:ext cx="8206072" cy="2816225"/>
          </a:xfrm>
          <a:prstGeom prst="rect">
            <a:avLst/>
          </a:prstGeom>
        </p:spPr>
        <p:txBody>
          <a:bodyPr anchor="t" rtlCol="false" tIns="0" lIns="0" bIns="0" rIns="0">
            <a:spAutoFit/>
          </a:bodyPr>
          <a:lstStyle/>
          <a:p>
            <a:pPr algn="just">
              <a:lnSpc>
                <a:spcPts val="2800"/>
              </a:lnSpc>
            </a:pPr>
            <a:r>
              <a:rPr lang="en-US" sz="2000">
                <a:solidFill>
                  <a:srgbClr val="3D1B10"/>
                </a:solidFill>
                <a:latin typeface="Open Sans Light"/>
              </a:rPr>
              <a:t>Mit einer offiziellen Höhe von 4562,13 Metern (manchmal auch als 4630 oder 4566 Meter angegeben) ist der Mount Meru der dritthöchste Berg in Tansania und damit einer der höchsten Berge Afrikas. Der Berg liegt etwa 65 Kilometer in südwestlicher Richtung vom Kilimandscharo entfernt. Er ist von dem Arusha-Nationalpark umgeben. Südlich des Berges liegt die Stadt Arusha. Der Mount Meru ist wie das Kilimandscharo-Massiv durch vulkanische Aktivitäten entlang des ostafrikanischen Grabenbruchs entstanden.</a:t>
            </a:r>
          </a:p>
        </p:txBody>
      </p:sp>
      <p:sp>
        <p:nvSpPr>
          <p:cNvPr name="TextBox 9" id="9"/>
          <p:cNvSpPr txBox="true"/>
          <p:nvPr/>
        </p:nvSpPr>
        <p:spPr>
          <a:xfrm rot="0">
            <a:off x="11152245" y="962025"/>
            <a:ext cx="4792713"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VULKAN BERG MERU</a:t>
            </a:r>
          </a:p>
        </p:txBody>
      </p:sp>
      <p:grpSp>
        <p:nvGrpSpPr>
          <p:cNvPr name="Group 10" id="10"/>
          <p:cNvGrpSpPr>
            <a:grpSpLocks noChangeAspect="true"/>
          </p:cNvGrpSpPr>
          <p:nvPr/>
        </p:nvGrpSpPr>
        <p:grpSpPr>
          <a:xfrm rot="0">
            <a:off x="2679473" y="6603733"/>
            <a:ext cx="2654567" cy="2654567"/>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7"/>
              <a:stretch>
                <a:fillRect l="-38888" t="0" r="-38888" b="0"/>
              </a:stretch>
            </a:blipFill>
          </p:spPr>
        </p:sp>
      </p:grpSp>
      <p:grpSp>
        <p:nvGrpSpPr>
          <p:cNvPr name="Group 12" id="12"/>
          <p:cNvGrpSpPr>
            <a:grpSpLocks noChangeAspect="true"/>
          </p:cNvGrpSpPr>
          <p:nvPr/>
        </p:nvGrpSpPr>
        <p:grpSpPr>
          <a:xfrm rot="0">
            <a:off x="6101321" y="6603733"/>
            <a:ext cx="2654567" cy="2654567"/>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8"/>
              <a:stretch>
                <a:fillRect l="-60229" t="0" r="-23497" b="0"/>
              </a:stretch>
            </a:blipFill>
          </p:spPr>
        </p:sp>
      </p:grpSp>
      <p:sp>
        <p:nvSpPr>
          <p:cNvPr name="TextBox 14" id="14"/>
          <p:cNvSpPr txBox="true"/>
          <p:nvPr/>
        </p:nvSpPr>
        <p:spPr>
          <a:xfrm rot="0">
            <a:off x="2698974" y="5997081"/>
            <a:ext cx="6056915" cy="523875"/>
          </a:xfrm>
          <a:prstGeom prst="rect">
            <a:avLst/>
          </a:prstGeom>
        </p:spPr>
        <p:txBody>
          <a:bodyPr anchor="t" rtlCol="false" tIns="0" lIns="0" bIns="0" rIns="0">
            <a:spAutoFit/>
          </a:bodyPr>
          <a:lstStyle/>
          <a:p>
            <a:pPr>
              <a:lnSpc>
                <a:spcPts val="4200"/>
              </a:lnSpc>
            </a:pPr>
            <a:r>
              <a:rPr lang="en-US" sz="3000">
                <a:solidFill>
                  <a:srgbClr val="8F6B5A"/>
                </a:solidFill>
                <a:latin typeface="Glacial Indifference Bold"/>
              </a:rPr>
              <a:t>BEEINFLUSST DURCH WASSER</a:t>
            </a:r>
          </a:p>
        </p:txBody>
      </p:sp>
      <p:grpSp>
        <p:nvGrpSpPr>
          <p:cNvPr name="Group 15" id="15"/>
          <p:cNvGrpSpPr>
            <a:grpSpLocks noChangeAspect="true"/>
          </p:cNvGrpSpPr>
          <p:nvPr/>
        </p:nvGrpSpPr>
        <p:grpSpPr>
          <a:xfrm rot="0">
            <a:off x="9558262" y="6603733"/>
            <a:ext cx="2654567" cy="2654567"/>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9"/>
              <a:stretch>
                <a:fillRect l="-58401" t="0" r="-58401" b="0"/>
              </a:stretch>
            </a:blipFill>
          </p:spPr>
        </p:sp>
      </p:grpSp>
      <p:grpSp>
        <p:nvGrpSpPr>
          <p:cNvPr name="Group 17" id="17"/>
          <p:cNvGrpSpPr>
            <a:grpSpLocks noChangeAspect="true"/>
          </p:cNvGrpSpPr>
          <p:nvPr/>
        </p:nvGrpSpPr>
        <p:grpSpPr>
          <a:xfrm rot="0">
            <a:off x="13012929" y="6603733"/>
            <a:ext cx="2654567" cy="2654567"/>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10"/>
              <a:stretch>
                <a:fillRect l="-25282" t="0" r="-25282" b="0"/>
              </a:stretch>
            </a:blipFill>
          </p:spPr>
        </p:sp>
      </p:grpSp>
      <p:sp>
        <p:nvSpPr>
          <p:cNvPr name="TextBox 19" id="19"/>
          <p:cNvSpPr txBox="true"/>
          <p:nvPr/>
        </p:nvSpPr>
        <p:spPr>
          <a:xfrm rot="0">
            <a:off x="2698974" y="9305925"/>
            <a:ext cx="2635067" cy="523875"/>
          </a:xfrm>
          <a:prstGeom prst="rect">
            <a:avLst/>
          </a:prstGeom>
        </p:spPr>
        <p:txBody>
          <a:bodyPr anchor="t" rtlCol="false" tIns="0" lIns="0" bIns="0" rIns="0">
            <a:spAutoFit/>
          </a:bodyPr>
          <a:lstStyle/>
          <a:p>
            <a:pPr algn="ctr">
              <a:lnSpc>
                <a:spcPts val="4200"/>
              </a:lnSpc>
            </a:pPr>
            <a:r>
              <a:rPr lang="en-US" sz="3000">
                <a:solidFill>
                  <a:srgbClr val="8F6B5A"/>
                </a:solidFill>
                <a:latin typeface="Glacial Indifference"/>
              </a:rPr>
              <a:t>KULTIVIERUNG</a:t>
            </a:r>
          </a:p>
        </p:txBody>
      </p:sp>
      <p:sp>
        <p:nvSpPr>
          <p:cNvPr name="TextBox 20" id="20"/>
          <p:cNvSpPr txBox="true"/>
          <p:nvPr/>
        </p:nvSpPr>
        <p:spPr>
          <a:xfrm rot="0">
            <a:off x="6120822" y="9305925"/>
            <a:ext cx="2635067" cy="523875"/>
          </a:xfrm>
          <a:prstGeom prst="rect">
            <a:avLst/>
          </a:prstGeom>
        </p:spPr>
        <p:txBody>
          <a:bodyPr anchor="t" rtlCol="false" tIns="0" lIns="0" bIns="0" rIns="0">
            <a:spAutoFit/>
          </a:bodyPr>
          <a:lstStyle/>
          <a:p>
            <a:pPr algn="ctr">
              <a:lnSpc>
                <a:spcPts val="4200"/>
              </a:lnSpc>
            </a:pPr>
            <a:r>
              <a:rPr lang="en-US" sz="3000">
                <a:solidFill>
                  <a:srgbClr val="8F6B5A"/>
                </a:solidFill>
                <a:latin typeface="Glacial Indifference"/>
              </a:rPr>
              <a:t>GESUNDHEIT</a:t>
            </a:r>
          </a:p>
        </p:txBody>
      </p:sp>
      <p:sp>
        <p:nvSpPr>
          <p:cNvPr name="TextBox 21" id="21"/>
          <p:cNvSpPr txBox="true"/>
          <p:nvPr/>
        </p:nvSpPr>
        <p:spPr>
          <a:xfrm rot="0">
            <a:off x="9577762" y="9305925"/>
            <a:ext cx="2635067" cy="523875"/>
          </a:xfrm>
          <a:prstGeom prst="rect">
            <a:avLst/>
          </a:prstGeom>
        </p:spPr>
        <p:txBody>
          <a:bodyPr anchor="t" rtlCol="false" tIns="0" lIns="0" bIns="0" rIns="0">
            <a:spAutoFit/>
          </a:bodyPr>
          <a:lstStyle/>
          <a:p>
            <a:pPr algn="ctr">
              <a:lnSpc>
                <a:spcPts val="4200"/>
              </a:lnSpc>
            </a:pPr>
            <a:r>
              <a:rPr lang="en-US" sz="3000">
                <a:solidFill>
                  <a:srgbClr val="8F6B5A"/>
                </a:solidFill>
                <a:latin typeface="Glacial Indifference"/>
              </a:rPr>
              <a:t>ABWASSER</a:t>
            </a:r>
          </a:p>
        </p:txBody>
      </p:sp>
      <p:sp>
        <p:nvSpPr>
          <p:cNvPr name="TextBox 22" id="22"/>
          <p:cNvSpPr txBox="true"/>
          <p:nvPr/>
        </p:nvSpPr>
        <p:spPr>
          <a:xfrm rot="0">
            <a:off x="13003404" y="9305925"/>
            <a:ext cx="2635067" cy="523875"/>
          </a:xfrm>
          <a:prstGeom prst="rect">
            <a:avLst/>
          </a:prstGeom>
        </p:spPr>
        <p:txBody>
          <a:bodyPr anchor="t" rtlCol="false" tIns="0" lIns="0" bIns="0" rIns="0">
            <a:spAutoFit/>
          </a:bodyPr>
          <a:lstStyle/>
          <a:p>
            <a:pPr algn="ctr">
              <a:lnSpc>
                <a:spcPts val="4200"/>
              </a:lnSpc>
            </a:pPr>
            <a:r>
              <a:rPr lang="en-US" sz="3000">
                <a:solidFill>
                  <a:srgbClr val="8F6B5A"/>
                </a:solidFill>
                <a:latin typeface="Glacial Indifference"/>
              </a:rPr>
              <a:t>EINKOMMEN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DAFn3vp8L4I</dc:identifier>
  <dcterms:modified xsi:type="dcterms:W3CDTF">2011-08-01T06:04:30Z</dcterms:modified>
  <cp:revision>1</cp:revision>
  <dc:title>Deutsch von Tansania</dc:title>
</cp:coreProperties>
</file>